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339" r:id="rId3"/>
    <p:sldId id="258" r:id="rId4"/>
    <p:sldId id="376" r:id="rId5"/>
    <p:sldId id="264" r:id="rId6"/>
    <p:sldId id="400" r:id="rId7"/>
    <p:sldId id="375" r:id="rId8"/>
    <p:sldId id="377" r:id="rId9"/>
    <p:sldId id="266" r:id="rId10"/>
    <p:sldId id="268" r:id="rId11"/>
    <p:sldId id="387" r:id="rId12"/>
    <p:sldId id="269" r:id="rId13"/>
    <p:sldId id="395" r:id="rId14"/>
    <p:sldId id="401" r:id="rId15"/>
    <p:sldId id="292" r:id="rId16"/>
    <p:sldId id="287" r:id="rId17"/>
    <p:sldId id="288" r:id="rId18"/>
    <p:sldId id="295" r:id="rId19"/>
    <p:sldId id="296" r:id="rId20"/>
    <p:sldId id="298" r:id="rId21"/>
    <p:sldId id="324" r:id="rId22"/>
    <p:sldId id="325" r:id="rId23"/>
    <p:sldId id="327" r:id="rId24"/>
    <p:sldId id="328" r:id="rId25"/>
    <p:sldId id="385" r:id="rId26"/>
    <p:sldId id="402" r:id="rId27"/>
    <p:sldId id="386" r:id="rId28"/>
    <p:sldId id="350" r:id="rId29"/>
    <p:sldId id="351" r:id="rId30"/>
    <p:sldId id="359" r:id="rId31"/>
    <p:sldId id="354" r:id="rId32"/>
    <p:sldId id="355" r:id="rId33"/>
    <p:sldId id="356" r:id="rId34"/>
    <p:sldId id="357" r:id="rId35"/>
    <p:sldId id="358" r:id="rId36"/>
    <p:sldId id="360" r:id="rId37"/>
    <p:sldId id="340" r:id="rId38"/>
    <p:sldId id="388" r:id="rId39"/>
    <p:sldId id="404" r:id="rId40"/>
    <p:sldId id="344" r:id="rId41"/>
    <p:sldId id="396" r:id="rId42"/>
    <p:sldId id="346" r:id="rId43"/>
    <p:sldId id="397" r:id="rId44"/>
    <p:sldId id="345" r:id="rId45"/>
    <p:sldId id="389" r:id="rId46"/>
    <p:sldId id="369" r:id="rId47"/>
    <p:sldId id="347" r:id="rId48"/>
    <p:sldId id="405" r:id="rId49"/>
    <p:sldId id="392" r:id="rId50"/>
    <p:sldId id="372" r:id="rId51"/>
    <p:sldId id="373" r:id="rId52"/>
    <p:sldId id="384" r:id="rId53"/>
    <p:sldId id="380" r:id="rId54"/>
    <p:sldId id="381" r:id="rId55"/>
    <p:sldId id="382" r:id="rId56"/>
    <p:sldId id="379" r:id="rId57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2FF"/>
    <a:srgbClr val="0197FF"/>
    <a:srgbClr val="5B9BD5"/>
    <a:srgbClr val="3798F6"/>
    <a:srgbClr val="FF9C00"/>
    <a:srgbClr val="FF790F"/>
    <a:srgbClr val="287ED3"/>
    <a:srgbClr val="9EDEFF"/>
    <a:srgbClr val="FCAC1C"/>
    <a:srgbClr val="A5C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7"/>
    <p:restoredTop sz="55373"/>
  </p:normalViewPr>
  <p:slideViewPr>
    <p:cSldViewPr snapToGrid="0" snapToObjects="1">
      <p:cViewPr varScale="1">
        <p:scale>
          <a:sx n="140" d="100"/>
          <a:sy n="140" d="100"/>
        </p:scale>
        <p:origin x="600" y="8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A87CA98-E239-4534-B9E4-F5CC95D42403}" type="datetimeFigureOut">
              <a:rPr lang="en-US"/>
              <a:pPr>
                <a:defRPr/>
              </a:pPr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640EEF6-979B-4DD5-AEF5-3A419E26E1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07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44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CA" dirty="0" smtClean="0"/>
              <a:t>There are also some recent works which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characterize functionalities more directly with an agent, most likely a human, interacting with object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C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a more conceptual level, how an object functions is not always well reflected by interactions with human poses.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CA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6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consider a drying rack with hanging laundry; there is no human interaction involved. 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if an object is designed to be directly used by humans, human poses alone cannot always distinguish its functionality from others. For example, a human can carry a backpack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CA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8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 functional co-analysis builds on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year: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context-based shape descriptor for a single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 object given in a scene context.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ICON, in this work we take one step further to learn the functionality of an object category.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isolation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segmentations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functionality-aware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 similarity measure,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functionality exploration,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functionality-guided modeling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altLang="zh-CN" baseline="0" dirty="0" smtClean="0"/>
          </a:p>
          <a:p>
            <a:pPr marL="171450" indent="-171450">
              <a:buFont typeface="Arial" charset="0"/>
              <a:buChar char="•"/>
            </a:pPr>
            <a:endParaRPr lang="en-US" altLang="zh-CN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72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Now I will give more details about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our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functionality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model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construction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and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prediction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08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take as input a set of objects of the same category in the context of a scene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such objects is shown here in orange and referred as the central objects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other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 in the scene are gray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0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by extracting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descriptor to represent the interactions in each scene</a:t>
            </a:r>
            <a:endParaRPr lang="en-US" dirty="0" smtClean="0"/>
          </a:p>
          <a:p>
            <a:pPr marL="171450" indent="-171450" rtl="0">
              <a:buFont typeface="Arial" charset="0"/>
              <a:buChar char="•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hich organizes the interactions between a central object and other objects into a hierarchy.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0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 nodes of this hierarchy correspond to interactions with individual objects. 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ntermediate nodes group multiple similar interactions together. 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04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correspondence between all the hierarchies in the set based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ICON similarity measure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get different types of interactions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this correspondence, we are able to group together all the patches corresponding to the same type of interaction in the entire category.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AEC195-967F-417F-B20D-4A39BC83C485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41856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each type of interaction, we extract a functional patch which captures the region of the shape that enables the interaction.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patches are probability maps.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show them here with a color map, where red and yellow denote the points with the highe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probability of belonging to the patch.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1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the set of all patches in correspondence - a patch prototype, or proto-patch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proto-patch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described by properties related to the geometry and functional space of the corresponding patches.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49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arrangement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proto-patches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01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functionality model is then composed of a set of proto-patches, their properties, and binary properties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relative arrangement of the patches on the shapes.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functionality model of a specific category of shapes,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any unknown shape given in isolation,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well the given shape supports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referred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8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trained for 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 0.9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backpack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hanger models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scores.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 shape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We need to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 on the shape that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proto-patches in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unary and binary properties.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perform this prediction, we carry out an iterative optimization where we detect and refine functional patches on the shape.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initial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prediction,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proto-patch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estimate the corresponding patch respectively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each patch on the shape, we find a nearest neighbor patch among the proto-patch set and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functionality score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 is further optimized by refining the functional patches simultaneously</a:t>
            </a:r>
          </a:p>
          <a:p>
            <a:pPr marL="171450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6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dirty="0" smtClean="0"/>
              <a:t>Understanding the functionalities of 3D 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[CLICK]</a:t>
            </a:r>
            <a:r>
              <a:rPr lang="zh-CN" altLang="en-US" b="1" baseline="0" dirty="0" smtClean="0"/>
              <a:t> </a:t>
            </a:r>
            <a:r>
              <a:rPr lang="en-US" altLang="en-US" dirty="0" smtClean="0"/>
              <a:t>is of great importance in shape analysis and geometric modeling. </a:t>
            </a:r>
          </a:p>
          <a:p>
            <a:pPr marL="171450" indent="-171450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en-US" dirty="0" smtClean="0"/>
              <a:t>It has been stipulated that the essential categorization of objects is by functionality 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those two classes of </a:t>
            </a:r>
            <a:r>
              <a:rPr lang="en-CA" altLang="zh-CN" baseline="0" dirty="0" smtClean="0"/>
              <a:t>shapes are defined by their functionality even though their geometry differ a lot.</a:t>
            </a:r>
          </a:p>
          <a:p>
            <a:pPr marL="171450" indent="-171450" eaLnBrk="1" hangingPunct="1">
              <a:spcBef>
                <a:spcPct val="0"/>
              </a:spcBef>
              <a:buFont typeface="Arial" charset="0"/>
              <a:buChar char="•"/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3B0CA2-3677-48DB-9223-65D4DA753D9A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3243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refinement process iterates until the functional patches or functionality score converges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4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baseline="0" dirty="0" smtClean="0"/>
              <a:t>Moreover,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en-US" baseline="0" dirty="0" smtClean="0"/>
              <a:t>ote that our functionality model consists of a set of different unary and binary properties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8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unary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distances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14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 from the model’s category should get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higher functional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scores th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shape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other categor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functionality model of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category, the functionality score of a handcart should be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backpack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23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set of shapes belonging to the corresponding category as positive examples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shapes from other categories as negative examples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optimize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property weights by solving a metric learning problem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5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To sum</a:t>
            </a:r>
            <a:r>
              <a:rPr lang="en-US" baseline="0" dirty="0" smtClean="0"/>
              <a:t>marize, to train the full functionality model,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training data  should consist of a set of positive examples, which are shapes from the corresponding category provided in scene contexts,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negative examples, which are isolated shapes from other categories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positive examples are first used to predict the initial functional patches on all the training shapes,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Then the patches are used to optimize the property weights,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and this process is repeated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refined patches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the weights converge.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whole process, three different types of optimizations are performed.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initial prediction, a regression model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 for each proto-patch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property weights are optimized via metric learning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patches are refined by solving a constrained optimization problem.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53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To use our trained functionality model for </a:t>
            </a:r>
            <a:r>
              <a:rPr lang="en-US" altLang="zh-CN" dirty="0" smtClean="0"/>
              <a:t>prediction</a:t>
            </a:r>
            <a:r>
              <a:rPr lang="en-US" baseline="0" dirty="0" smtClean="0"/>
              <a:t>,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input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</a:t>
            </a:r>
            <a:r>
              <a:rPr lang="en-US" baseline="0" dirty="0" smtClean="0"/>
              <a:t> become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new isolated shape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,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With the optimized property</a:t>
            </a:r>
            <a:r>
              <a:rPr lang="en-US" baseline="0" dirty="0" smtClean="0"/>
              <a:t> weight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,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whole prediction process simply consist of two steps: initial prediction and refinement.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6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To </a:t>
            </a:r>
            <a:r>
              <a:rPr lang="en-US" altLang="zh-CN" baseline="0" dirty="0" smtClean="0"/>
              <a:t>extensively</a:t>
            </a:r>
            <a:r>
              <a:rPr lang="zh-CN" altLang="en-US" baseline="0" dirty="0" smtClean="0"/>
              <a:t> </a:t>
            </a:r>
            <a:r>
              <a:rPr lang="en-CA" baseline="0" dirty="0" smtClean="0"/>
              <a:t>evaluate our functionality model, we construct a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dataset of scenes composed of manmade objects,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and further group these scenes into 15 different categories according to the primary functionality of the central object,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each category has 10-50 scenes with 608 scenes in total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33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dirty="0" smtClean="0"/>
              <a:t>some prediction</a:t>
            </a:r>
            <a:r>
              <a:rPr lang="en-US" baseline="0" dirty="0" smtClean="0"/>
              <a:t> results on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basket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interactions.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en-US" baseline="0" dirty="0" smtClean="0"/>
              <a:t> </a:t>
            </a:r>
            <a:r>
              <a:rPr lang="en-US" altLang="zh-CN" baseline="0" dirty="0" smtClean="0"/>
              <a:t>TV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bench categor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interactions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functionally similar to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category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, although their geometr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and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topology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quite different</a:t>
            </a:r>
            <a:endParaRPr lang="en-US" altLang="zh-CN" baseline="0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7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Now I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will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show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several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functionality-aware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zh-CN" dirty="0" smtClean="0">
                <a:cs typeface="DengXian"/>
              </a:rPr>
              <a:t>As</a:t>
            </a:r>
            <a:r>
              <a:rPr lang="zh-CN" altLang="en-US" dirty="0" smtClean="0">
                <a:cs typeface="DengXian"/>
              </a:rPr>
              <a:t> </a:t>
            </a:r>
            <a:r>
              <a:rPr lang="en-US" altLang="zh-CN" dirty="0" smtClean="0">
                <a:cs typeface="DengXian"/>
              </a:rPr>
              <a:t>well,</a:t>
            </a:r>
            <a:r>
              <a:rPr lang="zh-CN" altLang="en-US" dirty="0" smtClean="0">
                <a:cs typeface="DengXian"/>
              </a:rPr>
              <a:t> </a:t>
            </a:r>
            <a:r>
              <a:rPr lang="en-US" altLang="zh-CN" dirty="0" smtClean="0">
                <a:cs typeface="DengXian"/>
              </a:rPr>
              <a:t>the</a:t>
            </a:r>
            <a:r>
              <a:rPr lang="zh-CN" altLang="en-US" dirty="0" smtClean="0">
                <a:cs typeface="DengXian"/>
              </a:rPr>
              <a:t> </a:t>
            </a:r>
            <a:r>
              <a:rPr lang="en-US" altLang="en-US" dirty="0" smtClean="0"/>
              <a:t>most basic requirement for creating or customizing a 3D product is that the object must serve its intended functional purpose.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3B0CA2-3677-48DB-9223-65D4DA753D9A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64605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zh-CN" baseline="0" dirty="0" smtClean="0"/>
              <a:t>B</a:t>
            </a:r>
            <a:r>
              <a:rPr lang="en-US" baseline="0" dirty="0" smtClean="0"/>
              <a:t>ased on the functionality 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en-US" dirty="0" smtClean="0"/>
              <a:t>he</a:t>
            </a:r>
            <a:r>
              <a:rPr lang="en-US" baseline="0" dirty="0" smtClean="0"/>
              <a:t> most direct use of our model is object recognition 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5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demonstrate how well our models discover the functionality of different categories,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compute the amount of correlation between the classes. 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 with similar functionality will be more correlated, with shapes of both classes having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 score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each category.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handcart,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 that have quite different functionalities will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71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derive a measure to assess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objects. 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verify how well the object supports the functionality of each category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Intuitively, if two objects support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types of functionalities, then they should be functionally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stroller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functionalities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99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Here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embedding of all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dataset based on our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functional similarity measure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geometric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marks.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how well the shapes are distributed into separate clusters using our measure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concentrated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3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Without having any assumption on the physica</a:t>
            </a:r>
            <a:r>
              <a:rPr lang="en-US" baseline="0" dirty="0" smtClean="0"/>
              <a:t>l size of the given shape, we can explore more possible functionalities of the shape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For example, for this input</a:t>
            </a:r>
            <a:r>
              <a:rPr lang="en-US" baseline="0" dirty="0" smtClean="0"/>
              <a:t> chair model, we can not only be able to recognize it as a chair,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But also identify it as hanger, handcart, desk and drying rack under different pose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 and with different scales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1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that this type of exploration can potentially inspire users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For example,</a:t>
            </a:r>
            <a:r>
              <a:rPr lang="en-US" baseline="0" dirty="0" smtClean="0"/>
              <a:t> this </a:t>
            </a:r>
            <a:r>
              <a:rPr lang="en-US" altLang="zh-CN" baseline="0" dirty="0" smtClean="0"/>
              <a:t>drying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rack-like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basket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and stroller-like vase.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life!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5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With the</a:t>
            </a:r>
            <a:r>
              <a:rPr lang="en-US" baseline="0" dirty="0" smtClean="0"/>
              <a:t> localization of functional patches and their neighbors identification,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also guide user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enhancing the functionality by transferring the patches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to make this chair model better support the functionality of handcart.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70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even use the functional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 to guide user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creating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hybrids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here we use vase</a:t>
            </a:r>
            <a:r>
              <a:rPr 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replace one leg of the table to create a vase-table that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 support the functionality of two categories.</a:t>
            </a:r>
            <a:endParaRPr lang="en-US" i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8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In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conclusion,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3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we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provide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a new method to learn the functionality model of a object category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Our model focus on how via common object-to-object interactions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and where via functional patches localization.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With the learned functionality models, various functionality-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awar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applications are made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charset="0"/>
              <a:buChar char="•"/>
            </a:pPr>
            <a:r>
              <a:rPr lang="en-US" altLang="en-US" dirty="0" smtClean="0"/>
              <a:t>In this </a:t>
            </a:r>
            <a:r>
              <a:rPr lang="en-US" altLang="zh-CN" dirty="0" smtClean="0"/>
              <a:t>work</a:t>
            </a:r>
            <a:r>
              <a:rPr lang="en-US" altLang="en-US" dirty="0" smtClean="0"/>
              <a:t>, we are interested in learning how objects</a:t>
            </a:r>
            <a:r>
              <a:rPr lang="en-US" altLang="en-US" baseline="0" dirty="0" smtClean="0"/>
              <a:t> function, </a:t>
            </a: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altLang="en-US" baseline="0" dirty="0" smtClean="0"/>
              <a:t>more specifically we would like to </a:t>
            </a:r>
            <a:r>
              <a:rPr lang="en-US" altLang="en-US" dirty="0" smtClean="0"/>
              <a:t>learn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a </a:t>
            </a:r>
            <a:r>
              <a:rPr lang="en-US" altLang="en-US" i="1" dirty="0" smtClean="0"/>
              <a:t>functionality model </a:t>
            </a:r>
            <a:r>
              <a:rPr lang="en-US" altLang="en-US" dirty="0" smtClean="0"/>
              <a:t>for an object </a:t>
            </a:r>
            <a:r>
              <a:rPr lang="en-US" altLang="en-US" i="1" dirty="0" smtClean="0"/>
              <a:t>category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8F6D61-A7D3-4FA9-A88E-C591751FE550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911419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In terms of limitations and future works,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functionality analysis is entirely based on reasoning on the geometry of shapes.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our model could recognize a backpack as a vase</a:t>
            </a:r>
            <a:r>
              <a:rPr lang="en-C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shown here.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C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aspects like material of the shape is also very important for functionality understanding and should be taken into consideration in the future.</a:t>
            </a:r>
            <a:endParaRPr lang="en-CA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7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Moreover,</a:t>
            </a:r>
            <a:r>
              <a:rPr lang="en-US" baseline="0" dirty="0" smtClean="0"/>
              <a:t> our functionality analysis is limited to extracting information from static configurations of object interactions.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 would be an entirely new pursuit to understand </a:t>
            </a:r>
            <a:r>
              <a:rPr lang="en-US" altLang="zh-CN" baseline="0" dirty="0" smtClean="0"/>
              <a:t>functionality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by observing and learning from dynamic </a:t>
            </a:r>
            <a:r>
              <a:rPr lang="en-US" altLang="zh-CN" baseline="0" dirty="0" smtClean="0"/>
              <a:t>i</a:t>
            </a:r>
            <a:r>
              <a:rPr lang="en-US" baseline="0" dirty="0" smtClean="0"/>
              <a:t>nteractions.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Finally, dataset </a:t>
            </a:r>
            <a:r>
              <a:rPr lang="en-US" b="0" baseline="0" dirty="0" smtClean="0"/>
              <a:t>and source code are available at our project page, welcome to download and try!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[click] </a:t>
            </a:r>
            <a:endParaRPr lang="en-US" b="1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 smtClean="0"/>
              <a:t>I’d like to thank the anonymous</a:t>
            </a:r>
            <a:r>
              <a:rPr lang="en-US" b="0" baseline="0" dirty="0" smtClean="0"/>
              <a:t> reviewers for their suggestions and our funding agencies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rPr>
              <a:t>[click] </a:t>
            </a:r>
            <a:endParaRPr lang="en-US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And thank you for your attention!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3043C-6311-4489-B498-EA2BFE5CA5B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7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requirement is equivalent to asking for the preservation of a ranking of shapes ordered by their distance, where the first shapes that appear in the ranking are of the same class as the model.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303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requirement is equivalent to asking for the preservation of a ranking of shapes ordered by their distance, where the first shapes that appear in the ranking are of the same class as the model.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69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requirement is equivalent to asking for the preservation of a ranking of shapes ordered by their distance, where the first shapes that appear in the ranking are of the same class as the model.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charset="0"/>
              <a:buChar char="•"/>
            </a:pP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en-US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en-US" baseline="0" dirty="0" smtClean="0"/>
              <a:t>prediction and 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functionality-aware</a:t>
            </a:r>
            <a:r>
              <a:rPr lang="en-US" altLang="en-US" baseline="0" dirty="0" smtClean="0"/>
              <a:t> applications</a:t>
            </a:r>
            <a:endParaRPr lang="en-US" altLang="en-US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8F6D61-A7D3-4FA9-A88E-C591751FE550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1478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dirty="0" smtClean="0"/>
              <a:t>Our key observation</a:t>
            </a:r>
            <a:r>
              <a:rPr lang="en-US" altLang="zh-CN" baseline="0" dirty="0" smtClean="0"/>
              <a:t> is that 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[CLICK]</a:t>
            </a:r>
            <a:r>
              <a:rPr lang="zh-CN" altLang="en-US" b="1" baseline="0" dirty="0" smtClean="0"/>
              <a:t> </a:t>
            </a:r>
            <a:r>
              <a:rPr lang="en-US" altLang="zh-CN" dirty="0" smtClean="0"/>
              <a:t>interact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scene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[CLICK]</a:t>
            </a:r>
            <a:r>
              <a:rPr lang="zh-CN" altLang="en-US" b="1" baseline="0" dirty="0" smtClean="0"/>
              <a:t> </a:t>
            </a:r>
            <a:r>
              <a:rPr lang="en-US" altLang="zh-CN" dirty="0" smtClean="0"/>
              <a:t>reflects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2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dirty="0" smtClean="0"/>
              <a:t>So instead</a:t>
            </a:r>
            <a:r>
              <a:rPr lang="en-US" altLang="zh-CN" baseline="0" dirty="0" smtClean="0"/>
              <a:t> of co-analyzing a set 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isolated shapes, </a:t>
            </a: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baseline="0" dirty="0" smtClean="0"/>
              <a:t>all the objects are provided in scene context. </a:t>
            </a: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co-analysis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interactions, we extract the common functionality-related properties shared the objects.</a:t>
            </a: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0EEF6-979B-4DD5-AEF5-3A419E26E1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on structure-aware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generalize shape structures by learning statistics of part relations or surfaces via co-analyses,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typically,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 insufficient or indirect for acquiring a functional understanding of shapes. 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1A7936-948D-4E4B-B079-8F5FA13004AE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842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181C9-5239-45FD-94DC-CDCACD7F17A3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00987-9929-4DAF-A46B-6648AC787EB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19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CAC21-E581-44F8-B915-BD01B3E18227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73269-7359-42A5-A9A8-A58047BF48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8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3D7B8-427A-48E0-B977-A3B9917EF558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D167C-622A-4764-96AB-BC5932549E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3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2300" y="473997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4C75A5"/>
                </a:solidFill>
              </a:defRPr>
            </a:lvl1pPr>
          </a:lstStyle>
          <a:p>
            <a:fld id="{54FD0A11-67B6-4E78-93E2-82CA3CC7F45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14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742950" indent="-285750">
              <a:buSzPct val="100000"/>
              <a:buFont typeface="AppleSymbols" charset="0"/>
              <a:buChar char="⚬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5C8C5-175B-4EAE-9483-96069F0EB8EC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27914-983B-481D-BD35-6ED4A85D0EC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66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B3B1C-B191-41CC-8600-00AAF1352D43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B3EFC-356A-4B89-8D4E-AAFFDE34011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4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025AE-08D8-4508-B340-116DB99B8FE0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A67B3-3E14-4D80-9D14-ED341586BA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9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81C67-FD1E-4B01-9F4D-D04CC41DC813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C5225-7730-442F-955F-BCFB76D8C3B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5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D7E72-F08C-4D68-9C38-B17683F27D56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B875F-573A-48AD-9AC3-FA44C802F21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2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1CDDA-4DA4-4F62-93E0-23E1ED1D4FEF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5FCB5-114D-4D97-A0E3-585682BCBE5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02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8EC3D-EC39-4A10-876C-4DCA25B67E6C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F72BA-5707-4B0D-940F-F31661AC75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54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82665-DABB-47F0-9CFA-87544ADECB5F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7EA61-1662-4724-86F1-2C436F3BF5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8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417513"/>
            <a:ext cx="186531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72326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8C4B721-7207-4803-99ED-55BB32FB86A3}" type="datetime1">
              <a:rPr lang="en-US" altLang="en-US"/>
              <a:pPr>
                <a:defRPr/>
              </a:pPr>
              <a:t>9/6/2016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F6DB3BB-0483-4FF8-9F09-C544C85EFD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" y="1063625"/>
            <a:ext cx="82296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F00F64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ＭＳ Ｐゴシック" pitchFamily="-108" charset="-128"/>
          <a:cs typeface="ＭＳ Ｐゴシック" pitchFamily="-108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70000"/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/Users/Filetofish/Documents/00%20Work/2016/PPT/assets.zip/ppt_title.ps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/Users/Filetofish/Documents/00%20Work/2016/PPT/assets.zip/ppt_top.psd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910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9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4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21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77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73.png"/><Relationship Id="rId10" Type="http://schemas.openxmlformats.org/officeDocument/2006/relationships/image" Target="../media/image113.png"/><Relationship Id="rId19" Type="http://schemas.openxmlformats.org/officeDocument/2006/relationships/image" Target="../media/image7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100.png"/><Relationship Id="rId3" Type="http://schemas.openxmlformats.org/officeDocument/2006/relationships/image" Target="../media/image106.png"/><Relationship Id="rId21" Type="http://schemas.openxmlformats.org/officeDocument/2006/relationships/image" Target="../media/image113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9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11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030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hyperlink" Target="http://vcc.szu.edu.cn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pt_title.psd" descr="/Users/Filetofish/Documents/00 Work/2016/PPT/assets.zip/ppt_title.psd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Human-object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5" name="Picture 7" descr="C:\Users\Oliver\Shared\Functionality\Presentation\shape2pose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5" b="6822"/>
          <a:stretch/>
        </p:blipFill>
        <p:spPr bwMode="auto">
          <a:xfrm>
            <a:off x="657769" y="1860317"/>
            <a:ext cx="2067477" cy="2364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7767" y="430589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2C"/>
                </a:solidFill>
              </a:rPr>
              <a:t>[</a:t>
            </a:r>
            <a:r>
              <a:rPr lang="en-CA" dirty="0" smtClean="0">
                <a:solidFill>
                  <a:srgbClr val="00002C"/>
                </a:solidFill>
              </a:rPr>
              <a:t>Kim </a:t>
            </a:r>
            <a:r>
              <a:rPr lang="en-CA" dirty="0">
                <a:solidFill>
                  <a:srgbClr val="00002C"/>
                </a:solidFill>
              </a:rPr>
              <a:t>et al. </a:t>
            </a:r>
            <a:r>
              <a:rPr lang="en-CA" dirty="0" smtClean="0">
                <a:solidFill>
                  <a:srgbClr val="00002C"/>
                </a:solidFill>
              </a:rPr>
              <a:t>2014</a:t>
            </a:r>
            <a:r>
              <a:rPr lang="en-CA" dirty="0">
                <a:solidFill>
                  <a:srgbClr val="00002C"/>
                </a:solidFill>
              </a:rPr>
              <a:t>]</a:t>
            </a:r>
          </a:p>
        </p:txBody>
      </p:sp>
      <p:pic>
        <p:nvPicPr>
          <p:cNvPr id="7" name="Picture 4" descr="C:\Users\Oliver\Shared\Functionality\Presentation\scene_gro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9" t="2875" r="1063" b="2424"/>
          <a:stretch/>
        </p:blipFill>
        <p:spPr bwMode="auto">
          <a:xfrm>
            <a:off x="3276040" y="1951428"/>
            <a:ext cx="2255701" cy="221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56167" y="43058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2C"/>
                </a:solidFill>
              </a:rPr>
              <a:t>[</a:t>
            </a:r>
            <a:r>
              <a:rPr lang="en-CA" dirty="0" smtClean="0">
                <a:solidFill>
                  <a:srgbClr val="00002C"/>
                </a:solidFill>
              </a:rPr>
              <a:t>Savva </a:t>
            </a:r>
            <a:r>
              <a:rPr lang="en-CA" dirty="0">
                <a:solidFill>
                  <a:srgbClr val="00002C"/>
                </a:solidFill>
              </a:rPr>
              <a:t>et al. </a:t>
            </a:r>
            <a:r>
              <a:rPr lang="en-CA" dirty="0" smtClean="0">
                <a:solidFill>
                  <a:srgbClr val="00002C"/>
                </a:solidFill>
              </a:rPr>
              <a:t>2014</a:t>
            </a:r>
            <a:r>
              <a:rPr lang="en-CA" dirty="0">
                <a:solidFill>
                  <a:srgbClr val="00002C"/>
                </a:solidFill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39462"/>
          <a:stretch/>
        </p:blipFill>
        <p:spPr>
          <a:xfrm>
            <a:off x="5907604" y="1885819"/>
            <a:ext cx="2960012" cy="222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53200" y="43058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2C"/>
                </a:solidFill>
              </a:rPr>
              <a:t>[</a:t>
            </a:r>
            <a:r>
              <a:rPr lang="en-CA" dirty="0" smtClean="0">
                <a:solidFill>
                  <a:srgbClr val="00002C"/>
                </a:solidFill>
              </a:rPr>
              <a:t>Savva </a:t>
            </a:r>
            <a:r>
              <a:rPr lang="en-CA" dirty="0">
                <a:solidFill>
                  <a:srgbClr val="00002C"/>
                </a:solidFill>
              </a:rPr>
              <a:t>et al. </a:t>
            </a:r>
            <a:r>
              <a:rPr lang="en-CA" dirty="0" smtClean="0">
                <a:solidFill>
                  <a:srgbClr val="00002C"/>
                </a:solidFill>
              </a:rPr>
              <a:t>201</a:t>
            </a:r>
            <a:r>
              <a:rPr lang="en-US" altLang="zh-CN" dirty="0" smtClean="0">
                <a:solidFill>
                  <a:srgbClr val="00002C"/>
                </a:solidFill>
              </a:rPr>
              <a:t>6</a:t>
            </a:r>
            <a:r>
              <a:rPr lang="en-CA" dirty="0" smtClean="0">
                <a:solidFill>
                  <a:srgbClr val="00002C"/>
                </a:solidFill>
              </a:rPr>
              <a:t>]</a:t>
            </a:r>
            <a:endParaRPr lang="en-CA" dirty="0">
              <a:solidFill>
                <a:srgbClr val="000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Human-object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14" y="1763908"/>
            <a:ext cx="2880000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70" y="1569038"/>
            <a:ext cx="2880000" cy="28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4" y="1763908"/>
            <a:ext cx="2880000" cy="28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99" y="1808878"/>
            <a:ext cx="2880000" cy="28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5" y="1035260"/>
            <a:ext cx="3250503" cy="32505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43391" y="44506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human interaction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3280" y="445065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Large human pose variations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(ICON)</a:t>
            </a:r>
            <a:r>
              <a:rPr lang="zh-CN" altLang="en-US" dirty="0" smtClean="0"/>
              <a:t>  </a:t>
            </a:r>
            <a:r>
              <a:rPr lang="en-US" altLang="zh-CN" sz="1800" dirty="0" smtClean="0"/>
              <a:t>[Hu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et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al.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2015]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899"/>
            <a:ext cx="6164627" cy="346760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74403" y="2140362"/>
            <a:ext cx="2213469" cy="2453863"/>
            <a:chOff x="7516800" y="2318400"/>
            <a:chExt cx="2210625" cy="2450710"/>
          </a:xfrm>
        </p:grpSpPr>
        <p:cxnSp>
          <p:nvCxnSpPr>
            <p:cNvPr id="7" name="Straight Connector 6"/>
            <p:cNvCxnSpPr>
              <a:endCxn id="28" idx="5"/>
            </p:cNvCxnSpPr>
            <p:nvPr/>
          </p:nvCxnSpPr>
          <p:spPr>
            <a:xfrm flipH="1" flipV="1">
              <a:off x="8266056" y="3455390"/>
              <a:ext cx="381980" cy="372525"/>
            </a:xfrm>
            <a:prstGeom prst="line">
              <a:avLst/>
            </a:prstGeom>
            <a:ln w="3810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8" idx="0"/>
              <a:endCxn id="28" idx="3"/>
            </p:cNvCxnSpPr>
            <p:nvPr/>
          </p:nvCxnSpPr>
          <p:spPr>
            <a:xfrm flipV="1">
              <a:off x="7659744" y="3455390"/>
              <a:ext cx="368015" cy="396408"/>
            </a:xfrm>
            <a:prstGeom prst="line">
              <a:avLst/>
            </a:prstGeom>
            <a:ln w="3810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3" idx="0"/>
            </p:cNvCxnSpPr>
            <p:nvPr/>
          </p:nvCxnSpPr>
          <p:spPr>
            <a:xfrm flipH="1" flipV="1">
              <a:off x="8162457" y="3585109"/>
              <a:ext cx="1964" cy="266689"/>
            </a:xfrm>
            <a:prstGeom prst="line">
              <a:avLst/>
            </a:prstGeom>
            <a:ln w="3810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0"/>
              <a:endCxn id="29" idx="3"/>
            </p:cNvCxnSpPr>
            <p:nvPr/>
          </p:nvCxnSpPr>
          <p:spPr>
            <a:xfrm flipV="1">
              <a:off x="8146908" y="2743243"/>
              <a:ext cx="545451" cy="424497"/>
            </a:xfrm>
            <a:prstGeom prst="line">
              <a:avLst/>
            </a:prstGeom>
            <a:ln w="3810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5"/>
              <a:endCxn id="20" idx="0"/>
            </p:cNvCxnSpPr>
            <p:nvPr/>
          </p:nvCxnSpPr>
          <p:spPr>
            <a:xfrm>
              <a:off x="9044311" y="2743243"/>
              <a:ext cx="540171" cy="424497"/>
            </a:xfrm>
            <a:prstGeom prst="line">
              <a:avLst/>
            </a:prstGeom>
            <a:ln w="3810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8619468" y="2318400"/>
              <a:ext cx="497735" cy="497735"/>
              <a:chOff x="2928378" y="2104914"/>
              <a:chExt cx="733701" cy="73370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898041" y="3087375"/>
              <a:ext cx="497735" cy="497735"/>
              <a:chOff x="2928378" y="2104914"/>
              <a:chExt cx="733701" cy="73370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046842" y="2223378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7516800" y="3851798"/>
              <a:ext cx="285887" cy="285887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441538" y="3167740"/>
              <a:ext cx="285887" cy="285887"/>
            </a:xfrm>
            <a:prstGeom prst="ellipse">
              <a:avLst/>
            </a:prstGeom>
            <a:solidFill>
              <a:srgbClr val="BBF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021477" y="3851798"/>
              <a:ext cx="285887" cy="285887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216166" y="3755023"/>
              <a:ext cx="1220684" cy="1014087"/>
              <a:chOff x="8039444" y="3767271"/>
              <a:chExt cx="1220684" cy="1014087"/>
            </a:xfrm>
          </p:grpSpPr>
          <p:cxnSp>
            <p:nvCxnSpPr>
              <p:cNvPr id="18" name="Straight Connector 17"/>
              <p:cNvCxnSpPr>
                <a:stCxn id="24" idx="0"/>
              </p:cNvCxnSpPr>
              <p:nvPr/>
            </p:nvCxnSpPr>
            <p:spPr>
              <a:xfrm flipV="1">
                <a:off x="8182388" y="4135286"/>
                <a:ext cx="345752" cy="360184"/>
              </a:xfrm>
              <a:prstGeom prst="line">
                <a:avLst/>
              </a:prstGeom>
              <a:ln w="38100">
                <a:solidFill>
                  <a:srgbClr val="D0D0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21" idx="0"/>
              </p:cNvCxnSpPr>
              <p:nvPr/>
            </p:nvCxnSpPr>
            <p:spPr>
              <a:xfrm flipH="1" flipV="1">
                <a:off x="8647290" y="4265006"/>
                <a:ext cx="4993" cy="230465"/>
              </a:xfrm>
              <a:prstGeom prst="line">
                <a:avLst/>
              </a:prstGeom>
              <a:ln w="38100">
                <a:solidFill>
                  <a:srgbClr val="D0D0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9" idx="0"/>
              </p:cNvCxnSpPr>
              <p:nvPr/>
            </p:nvCxnSpPr>
            <p:spPr>
              <a:xfrm flipH="1" flipV="1">
                <a:off x="8766437" y="4135286"/>
                <a:ext cx="350748" cy="360184"/>
              </a:xfrm>
              <a:prstGeom prst="line">
                <a:avLst/>
              </a:prstGeom>
              <a:ln w="38100">
                <a:solidFill>
                  <a:srgbClr val="D0D0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8974241" y="4495470"/>
                <a:ext cx="285887" cy="285887"/>
              </a:xfrm>
              <a:prstGeom prst="ellipse">
                <a:avLst/>
              </a:prstGeom>
              <a:solidFill>
                <a:srgbClr val="9DA5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509339" y="4495471"/>
                <a:ext cx="285887" cy="285887"/>
              </a:xfrm>
              <a:prstGeom prst="ellipse">
                <a:avLst/>
              </a:prstGeom>
              <a:solidFill>
                <a:srgbClr val="9DA5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039444" y="4495470"/>
                <a:ext cx="285887" cy="285887"/>
              </a:xfrm>
              <a:prstGeom prst="ellipse">
                <a:avLst/>
              </a:prstGeom>
              <a:solidFill>
                <a:srgbClr val="9DA5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8398422" y="3767271"/>
                <a:ext cx="497735" cy="497735"/>
                <a:chOff x="2928378" y="2104914"/>
                <a:chExt cx="733701" cy="733701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2928378" y="2104914"/>
                  <a:ext cx="733701" cy="733701"/>
                </a:xfrm>
                <a:prstGeom prst="ellipse">
                  <a:avLst/>
                </a:prstGeom>
                <a:solidFill>
                  <a:srgbClr val="BBB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3046842" y="2223378"/>
                  <a:ext cx="496769" cy="496769"/>
                </a:xfrm>
                <a:prstGeom prst="ellipse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1" name="TextBox 30"/>
          <p:cNvSpPr txBox="1"/>
          <p:nvPr/>
        </p:nvSpPr>
        <p:spPr>
          <a:xfrm>
            <a:off x="786724" y="442932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Central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object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024742" y="3969093"/>
            <a:ext cx="370115" cy="419916"/>
          </a:xfrm>
          <a:prstGeom prst="straightConnector1">
            <a:avLst/>
          </a:prstGeom>
          <a:ln w="317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category</a:t>
            </a:r>
          </a:p>
          <a:p>
            <a:pPr lvl="1"/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isolation</a:t>
            </a:r>
          </a:p>
          <a:p>
            <a:pPr lvl="2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needed</a:t>
            </a:r>
          </a:p>
          <a:p>
            <a:pPr lvl="2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V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arious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functionality-aware applications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zh-CN" dirty="0" smtClean="0"/>
              <a:t>F</a:t>
            </a:r>
            <a:r>
              <a:rPr lang="en-US" dirty="0" smtClean="0"/>
              <a:t>unctional similarit</a:t>
            </a:r>
            <a:r>
              <a:rPr lang="en-US" altLang="zh-CN" dirty="0" smtClean="0"/>
              <a:t>y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</a:t>
            </a:r>
          </a:p>
          <a:p>
            <a:pPr lvl="2"/>
            <a:r>
              <a:rPr lang="en-US" altLang="zh-CN" dirty="0"/>
              <a:t>F</a:t>
            </a:r>
            <a:r>
              <a:rPr lang="en-US" dirty="0"/>
              <a:t>unctional</a:t>
            </a:r>
            <a:r>
              <a:rPr lang="en-US" altLang="zh-CN" dirty="0"/>
              <a:t>ity</a:t>
            </a:r>
            <a:r>
              <a:rPr lang="zh-CN" altLang="en-US" dirty="0"/>
              <a:t> </a:t>
            </a:r>
            <a:r>
              <a:rPr lang="en-US" altLang="zh-CN" dirty="0" smtClean="0"/>
              <a:t>exploration</a:t>
            </a:r>
            <a:endParaRPr lang="en-US" dirty="0"/>
          </a:p>
          <a:p>
            <a:pPr lvl="2"/>
            <a:r>
              <a:rPr lang="en-US" altLang="zh-CN" dirty="0" smtClean="0"/>
              <a:t>F</a:t>
            </a:r>
            <a:r>
              <a:rPr lang="en-US" dirty="0" smtClean="0"/>
              <a:t>unctionality-</a:t>
            </a:r>
            <a:r>
              <a:rPr lang="en-US" altLang="zh-CN" dirty="0" smtClean="0"/>
              <a:t>guided</a:t>
            </a:r>
            <a:r>
              <a:rPr lang="en-US" dirty="0" smtClean="0"/>
              <a:t> </a:t>
            </a:r>
            <a:r>
              <a:rPr lang="en-US" dirty="0"/>
              <a:t>modeling 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30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0335"/>
            <a:ext cx="7772400" cy="1102519"/>
          </a:xfrm>
        </p:spPr>
        <p:txBody>
          <a:bodyPr/>
          <a:lstStyle/>
          <a:p>
            <a:pPr algn="ctr"/>
            <a:r>
              <a:rPr lang="en-US" altLang="zh-CN" sz="6000" dirty="0" smtClean="0"/>
              <a:t>Functionality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model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300987-9929-4DAF-A46B-6648AC787EBD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417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2961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72961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72961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961"/>
            <a:ext cx="1828800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2961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72961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7296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961"/>
            <a:ext cx="1828800" cy="1828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136605" y="4022691"/>
            <a:ext cx="2870790" cy="45682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nion Pro" panose="02040503050306020203" pitchFamily="18" charset="0"/>
              </a:rPr>
              <a:t>Central object</a:t>
            </a:r>
            <a:endParaRPr lang="en-US" sz="2800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2961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72961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7296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96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58025E-6 L 2.77556E-17 -0.09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8025E-6 L -3.33333E-6 -0.0953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58025E-6 L 3.33333E-6 -0.09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58025E-6 L 1.11022E-16 -0.095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82741"/>
            <a:ext cx="1828800" cy="1828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82741"/>
            <a:ext cx="1828800" cy="1828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622795" y="3303170"/>
            <a:ext cx="1761769" cy="1426090"/>
            <a:chOff x="631675" y="2193582"/>
            <a:chExt cx="1863800" cy="1508679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1653985" y="3261933"/>
              <a:ext cx="284904" cy="296241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072834" y="3261933"/>
              <a:ext cx="288695" cy="29624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638247" y="2828559"/>
              <a:ext cx="300642" cy="29942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207756" y="2828559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68837" y="2400441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1138784" y="2428182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209512" y="2400440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1002653" y="2193582"/>
              <a:ext cx="279773" cy="279773"/>
              <a:chOff x="2928378" y="2104914"/>
              <a:chExt cx="733701" cy="733701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431388" y="2621700"/>
              <a:ext cx="279773" cy="279773"/>
              <a:chOff x="2928378" y="2104914"/>
              <a:chExt cx="733701" cy="733701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Oval 80"/>
            <p:cNvSpPr/>
            <p:nvPr/>
          </p:nvSpPr>
          <p:spPr>
            <a:xfrm>
              <a:off x="1070594" y="3106106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58393" y="2673152"/>
              <a:ext cx="167574" cy="167573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31675" y="2675117"/>
              <a:ext cx="167574" cy="167573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865975" y="3055074"/>
              <a:ext cx="279773" cy="279773"/>
              <a:chOff x="2928378" y="2104914"/>
              <a:chExt cx="733701" cy="733701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Oval 84"/>
            <p:cNvSpPr/>
            <p:nvPr/>
          </p:nvSpPr>
          <p:spPr>
            <a:xfrm>
              <a:off x="1516823" y="3534641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327901" y="3534688"/>
              <a:ext cx="167574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60570" y="3303170"/>
            <a:ext cx="1417207" cy="1058051"/>
            <a:chOff x="3130462" y="2196936"/>
            <a:chExt cx="1437524" cy="1073219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37034" y="2831913"/>
              <a:ext cx="297007" cy="295793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3706543" y="2831913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3267623" y="2403795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3637571" y="2431536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708299" y="2403794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3501440" y="2196936"/>
              <a:ext cx="279773" cy="279773"/>
              <a:chOff x="2928378" y="2104914"/>
              <a:chExt cx="733701" cy="733701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3930175" y="2625054"/>
              <a:ext cx="279773" cy="279773"/>
              <a:chOff x="2928378" y="2104914"/>
              <a:chExt cx="733701" cy="733701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Oval 100"/>
            <p:cNvSpPr/>
            <p:nvPr/>
          </p:nvSpPr>
          <p:spPr>
            <a:xfrm>
              <a:off x="3569381" y="3109460"/>
              <a:ext cx="160695" cy="160695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57223" y="2684341"/>
              <a:ext cx="160695" cy="160695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130462" y="2678471"/>
              <a:ext cx="160695" cy="160695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407315" y="3109484"/>
              <a:ext cx="160671" cy="160671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DC3E6"/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90840" y="3303172"/>
            <a:ext cx="961520" cy="617057"/>
            <a:chOff x="1080051" y="4307107"/>
            <a:chExt cx="1009480" cy="647835"/>
          </a:xfrm>
        </p:grpSpPr>
        <p:cxnSp>
          <p:nvCxnSpPr>
            <p:cNvPr id="110" name="Straight Connector 109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Oval 113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514179" y="4786733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158040" y="3303172"/>
            <a:ext cx="961520" cy="617057"/>
            <a:chOff x="1080051" y="4307107"/>
            <a:chExt cx="1009480" cy="647835"/>
          </a:xfrm>
        </p:grpSpPr>
        <p:cxnSp>
          <p:nvCxnSpPr>
            <p:cNvPr id="120" name="Straight Connector 119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Oval 123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514179" y="4779542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6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Oval 219"/>
          <p:cNvSpPr/>
          <p:nvPr/>
        </p:nvSpPr>
        <p:spPr>
          <a:xfrm rot="254381">
            <a:off x="133228" y="1941699"/>
            <a:ext cx="2357629" cy="13347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2622795" y="3303170"/>
            <a:ext cx="1761769" cy="1426090"/>
            <a:chOff x="631675" y="2193582"/>
            <a:chExt cx="1863800" cy="1508679"/>
          </a:xfrm>
        </p:grpSpPr>
        <p:cxnSp>
          <p:nvCxnSpPr>
            <p:cNvPr id="146" name="Straight Connector 145"/>
            <p:cNvCxnSpPr/>
            <p:nvPr/>
          </p:nvCxnSpPr>
          <p:spPr>
            <a:xfrm flipV="1">
              <a:off x="1653985" y="3261933"/>
              <a:ext cx="284904" cy="296241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2072834" y="3261933"/>
              <a:ext cx="288695" cy="29624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638247" y="2828559"/>
              <a:ext cx="300642" cy="29942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1207756" y="2828559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768837" y="2400441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1138784" y="2428182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09512" y="2400440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1002653" y="2193582"/>
              <a:ext cx="279773" cy="279773"/>
              <a:chOff x="2928378" y="2104914"/>
              <a:chExt cx="733701" cy="733701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1431388" y="2621700"/>
              <a:ext cx="279773" cy="279773"/>
              <a:chOff x="2928378" y="2104914"/>
              <a:chExt cx="733701" cy="733701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Oval 154"/>
            <p:cNvSpPr/>
            <p:nvPr/>
          </p:nvSpPr>
          <p:spPr>
            <a:xfrm>
              <a:off x="1070594" y="3106106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058393" y="2673152"/>
              <a:ext cx="167574" cy="167573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31675" y="2675117"/>
              <a:ext cx="167574" cy="167573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1865975" y="3055074"/>
              <a:ext cx="279773" cy="279773"/>
              <a:chOff x="2928378" y="2104914"/>
              <a:chExt cx="733701" cy="733701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Oval 158"/>
            <p:cNvSpPr/>
            <p:nvPr/>
          </p:nvSpPr>
          <p:spPr>
            <a:xfrm>
              <a:off x="1516823" y="3534641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327901" y="3534688"/>
              <a:ext cx="167574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060570" y="3303170"/>
            <a:ext cx="1417207" cy="1058051"/>
            <a:chOff x="3130462" y="2196936"/>
            <a:chExt cx="1437524" cy="1073219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4137034" y="2831913"/>
              <a:ext cx="297007" cy="295793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3706543" y="2831913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3267623" y="2403795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3637571" y="2431536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3708299" y="2403794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Group 172"/>
            <p:cNvGrpSpPr/>
            <p:nvPr/>
          </p:nvGrpSpPr>
          <p:grpSpPr>
            <a:xfrm>
              <a:off x="3501440" y="2196936"/>
              <a:ext cx="279773" cy="279773"/>
              <a:chOff x="2928378" y="2104914"/>
              <a:chExt cx="733701" cy="733701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3930175" y="2625054"/>
              <a:ext cx="279773" cy="279773"/>
              <a:chOff x="2928378" y="2104914"/>
              <a:chExt cx="733701" cy="733701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3569381" y="3109460"/>
              <a:ext cx="160695" cy="160695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3557223" y="2684341"/>
              <a:ext cx="160695" cy="160695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130462" y="2678471"/>
              <a:ext cx="160695" cy="160695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4407315" y="3109484"/>
              <a:ext cx="160671" cy="160671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DC3E6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158040" y="3303172"/>
            <a:ext cx="961520" cy="617057"/>
            <a:chOff x="1080051" y="4307107"/>
            <a:chExt cx="1009480" cy="647835"/>
          </a:xfrm>
        </p:grpSpPr>
        <p:cxnSp>
          <p:nvCxnSpPr>
            <p:cNvPr id="194" name="Straight Connector 193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Oval 197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14179" y="4779542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sp>
        <p:nvSpPr>
          <p:cNvPr id="81" name="Oval 80"/>
          <p:cNvSpPr/>
          <p:nvPr/>
        </p:nvSpPr>
        <p:spPr>
          <a:xfrm>
            <a:off x="3329630" y="1886060"/>
            <a:ext cx="732887" cy="582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201124" y="1809862"/>
            <a:ext cx="912257" cy="124437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82741"/>
            <a:ext cx="1828800" cy="1828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82741"/>
            <a:ext cx="1828800" cy="1828800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3730414" y="4059609"/>
            <a:ext cx="380244" cy="38024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320836" y="3644410"/>
            <a:ext cx="380244" cy="38024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/>
          <p:cNvGrpSpPr/>
          <p:nvPr/>
        </p:nvGrpSpPr>
        <p:grpSpPr>
          <a:xfrm>
            <a:off x="890840" y="3303172"/>
            <a:ext cx="961520" cy="617057"/>
            <a:chOff x="1080051" y="4307107"/>
            <a:chExt cx="1009480" cy="647835"/>
          </a:xfrm>
        </p:grpSpPr>
        <p:cxnSp>
          <p:nvCxnSpPr>
            <p:cNvPr id="205" name="Straight Connector 204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Oval 208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514179" y="4786733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4" name="Picture 2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sp>
        <p:nvSpPr>
          <p:cNvPr id="218" name="Oval 217"/>
          <p:cNvSpPr/>
          <p:nvPr/>
        </p:nvSpPr>
        <p:spPr>
          <a:xfrm>
            <a:off x="1351639" y="1938431"/>
            <a:ext cx="710420" cy="7430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336240" y="1295313"/>
            <a:ext cx="950522" cy="160365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626425" y="3694421"/>
            <a:ext cx="293206" cy="2932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224350" y="3694421"/>
            <a:ext cx="293206" cy="2932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823407" y="3694421"/>
            <a:ext cx="293206" cy="2932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0" grpId="1" animBg="1"/>
      <p:bldP spid="81" grpId="0" animBg="1"/>
      <p:bldP spid="81" grpId="1" animBg="1"/>
      <p:bldP spid="82" grpId="0" animBg="1"/>
      <p:bldP spid="79" grpId="0" animBg="1"/>
      <p:bldP spid="79" grpId="1" animBg="1"/>
      <p:bldP spid="80" grpId="0" animBg="1"/>
      <p:bldP spid="218" grpId="0" animBg="1"/>
      <p:bldP spid="218" grpId="1" animBg="1"/>
      <p:bldP spid="219" grpId="0" animBg="1"/>
      <p:bldP spid="219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Correspondence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82741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82741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82741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741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82741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82741"/>
            <a:ext cx="1828800" cy="1828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622795" y="3303170"/>
            <a:ext cx="1761769" cy="1426090"/>
            <a:chOff x="631675" y="2193582"/>
            <a:chExt cx="1863800" cy="150867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1653985" y="3261933"/>
              <a:ext cx="284904" cy="296241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072834" y="3261933"/>
              <a:ext cx="288695" cy="29624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38247" y="2828559"/>
              <a:ext cx="300642" cy="29942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207756" y="2828559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68837" y="2400441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38784" y="2428182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09512" y="2400440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002653" y="2193582"/>
              <a:ext cx="279773" cy="279773"/>
              <a:chOff x="2928378" y="2104914"/>
              <a:chExt cx="733701" cy="73370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431388" y="2621700"/>
              <a:ext cx="279773" cy="279773"/>
              <a:chOff x="2928378" y="2104914"/>
              <a:chExt cx="733701" cy="733701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1070594" y="3106106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58393" y="2673152"/>
              <a:ext cx="167574" cy="167573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31675" y="2675117"/>
              <a:ext cx="167574" cy="167573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865975" y="3055074"/>
              <a:ext cx="279773" cy="279773"/>
              <a:chOff x="2928378" y="2104914"/>
              <a:chExt cx="733701" cy="733701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1516823" y="3534641"/>
              <a:ext cx="167573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27901" y="3534688"/>
              <a:ext cx="167574" cy="167573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060570" y="3303170"/>
            <a:ext cx="1417207" cy="1058051"/>
            <a:chOff x="3130462" y="2196936"/>
            <a:chExt cx="1437524" cy="1073219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137034" y="2831913"/>
              <a:ext cx="297007" cy="295793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06543" y="2831913"/>
              <a:ext cx="296546" cy="301080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3267623" y="2403795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3637571" y="2431536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08299" y="2403794"/>
              <a:ext cx="301752" cy="301752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3501440" y="2196936"/>
              <a:ext cx="279773" cy="279773"/>
              <a:chOff x="2928378" y="2104914"/>
              <a:chExt cx="733701" cy="7337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930175" y="2625054"/>
              <a:ext cx="279773" cy="279773"/>
              <a:chOff x="2928378" y="2104914"/>
              <a:chExt cx="733701" cy="73370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Oval 46"/>
            <p:cNvSpPr/>
            <p:nvPr/>
          </p:nvSpPr>
          <p:spPr>
            <a:xfrm>
              <a:off x="3569381" y="3109460"/>
              <a:ext cx="160695" cy="160695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557223" y="2684341"/>
              <a:ext cx="160695" cy="160695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0462" y="2678471"/>
              <a:ext cx="160695" cy="160695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407315" y="3109484"/>
              <a:ext cx="160671" cy="160671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DC3E6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90840" y="3303172"/>
            <a:ext cx="961520" cy="617057"/>
            <a:chOff x="1080051" y="4307107"/>
            <a:chExt cx="1009480" cy="647835"/>
          </a:xfrm>
        </p:grpSpPr>
        <p:cxnSp>
          <p:nvCxnSpPr>
            <p:cNvPr id="56" name="Straight Connector 55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514179" y="4786733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158040" y="3303172"/>
            <a:ext cx="961520" cy="617057"/>
            <a:chOff x="1080051" y="4307107"/>
            <a:chExt cx="1009480" cy="647835"/>
          </a:xfrm>
        </p:grpSpPr>
        <p:cxnSp>
          <p:nvCxnSpPr>
            <p:cNvPr id="66" name="Straight Connector 65"/>
            <p:cNvCxnSpPr/>
            <p:nvPr/>
          </p:nvCxnSpPr>
          <p:spPr>
            <a:xfrm flipH="1">
              <a:off x="1217213" y="4513966"/>
              <a:ext cx="301752" cy="298209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587160" y="4541707"/>
              <a:ext cx="3756" cy="252805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657888" y="4513966"/>
              <a:ext cx="291155" cy="290537"/>
            </a:xfrm>
            <a:prstGeom prst="line">
              <a:avLst/>
            </a:prstGeom>
            <a:ln w="19050">
              <a:solidFill>
                <a:srgbClr val="D0D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451029" y="4307107"/>
              <a:ext cx="279773" cy="279773"/>
              <a:chOff x="2928378" y="2104914"/>
              <a:chExt cx="733701" cy="73370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928378" y="2104914"/>
                <a:ext cx="733701" cy="733701"/>
              </a:xfrm>
              <a:prstGeom prst="ellipse">
                <a:avLst/>
              </a:prstGeom>
              <a:solidFill>
                <a:srgbClr val="BBB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46843" y="2223379"/>
                <a:ext cx="496769" cy="496769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1924939" y="4780399"/>
              <a:ext cx="164592" cy="164592"/>
            </a:xfrm>
            <a:prstGeom prst="ellipse">
              <a:avLst/>
            </a:prstGeom>
            <a:solidFill>
              <a:srgbClr val="28C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14179" y="4779542"/>
              <a:ext cx="166301" cy="166301"/>
            </a:xfrm>
            <a:prstGeom prst="ellipse">
              <a:avLst/>
            </a:prstGeom>
            <a:solidFill>
              <a:srgbClr val="71D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80051" y="4788641"/>
              <a:ext cx="166301" cy="166301"/>
            </a:xfrm>
            <a:prstGeom prst="ellipse">
              <a:avLst/>
            </a:prstGeom>
            <a:solidFill>
              <a:srgbClr val="EC7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004228" y="3681655"/>
            <a:ext cx="1161254" cy="328869"/>
          </a:xfrm>
          <a:prstGeom prst="roundRect">
            <a:avLst>
              <a:gd name="adj" fmla="val 20885"/>
            </a:avLst>
          </a:prstGeom>
          <a:noFill/>
          <a:ln w="15875">
            <a:solidFill>
              <a:srgbClr val="7F7F7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5068494" y="3662246"/>
            <a:ext cx="1161254" cy="328869"/>
          </a:xfrm>
          <a:prstGeom prst="roundRect">
            <a:avLst>
              <a:gd name="adj" fmla="val 20885"/>
            </a:avLst>
          </a:prstGeom>
          <a:noFill/>
          <a:ln w="15875">
            <a:solidFill>
              <a:srgbClr val="7F7F7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2548615" y="3667802"/>
            <a:ext cx="1161254" cy="328869"/>
          </a:xfrm>
          <a:prstGeom prst="roundRect">
            <a:avLst>
              <a:gd name="adj" fmla="val 20885"/>
            </a:avLst>
          </a:prstGeom>
          <a:noFill/>
          <a:ln w="15875">
            <a:solidFill>
              <a:srgbClr val="7F7F7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787424" y="3660186"/>
            <a:ext cx="1161254" cy="328869"/>
          </a:xfrm>
          <a:prstGeom prst="roundRect">
            <a:avLst>
              <a:gd name="adj" fmla="val 20885"/>
            </a:avLst>
          </a:prstGeom>
          <a:noFill/>
          <a:ln w="15875">
            <a:solidFill>
              <a:srgbClr val="7F7F7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 animBg="1"/>
      <p:bldP spid="76" grpId="0" animBg="1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500"/>
            <a:ext cx="39370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37000" y="1428750"/>
            <a:ext cx="5207000" cy="3714750"/>
          </a:xfrm>
          <a:prstGeom prst="rect">
            <a:avLst/>
          </a:prstGeom>
          <a:solidFill>
            <a:srgbClr val="3814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7411" name="Subtitle 38"/>
          <p:cNvSpPr>
            <a:spLocks noGrp="1"/>
          </p:cNvSpPr>
          <p:nvPr>
            <p:ph type="subTitle" idx="1"/>
          </p:nvPr>
        </p:nvSpPr>
        <p:spPr>
          <a:xfrm>
            <a:off x="3989388" y="1428750"/>
            <a:ext cx="5207000" cy="1428750"/>
          </a:xfrm>
        </p:spPr>
        <p:txBody>
          <a:bodyPr anchor="ctr"/>
          <a:lstStyle/>
          <a:p>
            <a:pPr algn="l" eaLnBrk="1" hangingPunct="1"/>
            <a:r>
              <a:rPr lang="en-US" altLang="en-US" smtClean="0">
                <a:ea typeface="ＭＳ Ｐゴシック" panose="020B0600070205080204" pitchFamily="34" charset="-128"/>
              </a:rPr>
              <a:t>Learning How Objects Function </a:t>
            </a:r>
          </a:p>
          <a:p>
            <a:pPr algn="l" eaLnBrk="1" hangingPunct="1"/>
            <a:r>
              <a:rPr lang="en-US" altLang="en-US" smtClean="0">
                <a:ea typeface="ＭＳ Ｐゴシック" panose="020B0600070205080204" pitchFamily="34" charset="-128"/>
              </a:rPr>
              <a:t>via Co-Analysis of Interactions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17412" name="ppt_top.psd" descr="/Users/Filetofish/Documents/00 Work/2016/PPT/assets.zip/ppt_top.psd"/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Subtitle 38"/>
          <p:cNvSpPr txBox="1">
            <a:spLocks/>
          </p:cNvSpPr>
          <p:nvPr/>
        </p:nvSpPr>
        <p:spPr bwMode="auto">
          <a:xfrm>
            <a:off x="3994150" y="2947988"/>
            <a:ext cx="520223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</a:rPr>
              <a:t>Ruizhen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Hu</a:t>
            </a:r>
            <a:r>
              <a:rPr lang="en-US" altLang="zh-CN" sz="1800" baseline="30000">
                <a:solidFill>
                  <a:schemeClr val="tx1"/>
                </a:solidFill>
              </a:rPr>
              <a:t>1</a:t>
            </a:r>
            <a:r>
              <a:rPr lang="zh-CN" altLang="en-US" sz="1800">
                <a:solidFill>
                  <a:schemeClr val="tx1"/>
                </a:solidFill>
              </a:rPr>
              <a:t>     </a:t>
            </a:r>
            <a:r>
              <a:rPr lang="en-US" altLang="zh-CN" sz="1800">
                <a:solidFill>
                  <a:schemeClr val="tx1"/>
                </a:solidFill>
              </a:rPr>
              <a:t>Oliver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van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Kaick</a:t>
            </a:r>
            <a:r>
              <a:rPr lang="en-US" altLang="zh-CN" sz="1800" baseline="30000">
                <a:solidFill>
                  <a:schemeClr val="tx1"/>
                </a:solidFill>
              </a:rPr>
              <a:t>2</a:t>
            </a:r>
            <a:r>
              <a:rPr lang="zh-CN" altLang="en-US" sz="1800">
                <a:solidFill>
                  <a:schemeClr val="tx1"/>
                </a:solidFill>
              </a:rPr>
              <a:t>     </a:t>
            </a:r>
            <a:r>
              <a:rPr lang="en-US" altLang="zh-CN" sz="1800">
                <a:solidFill>
                  <a:schemeClr val="tx1"/>
                </a:solidFill>
              </a:rPr>
              <a:t>Bojian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Wu</a:t>
            </a:r>
            <a:r>
              <a:rPr lang="en-US" altLang="zh-CN" sz="1800" baseline="30000">
                <a:solidFill>
                  <a:schemeClr val="tx1"/>
                </a:solidFill>
              </a:rPr>
              <a:t>3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</a:rPr>
              <a:t>Hui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Huang</a:t>
            </a:r>
            <a:r>
              <a:rPr lang="en-US" altLang="zh-CN" sz="1800" baseline="30000">
                <a:solidFill>
                  <a:schemeClr val="tx1"/>
                </a:solidFill>
              </a:rPr>
              <a:t>1,3</a:t>
            </a:r>
            <a:r>
              <a:rPr lang="zh-CN" altLang="en-US" sz="1800">
                <a:solidFill>
                  <a:schemeClr val="tx1"/>
                </a:solidFill>
              </a:rPr>
              <a:t>     </a:t>
            </a:r>
            <a:r>
              <a:rPr lang="en-US" altLang="zh-CN" sz="1800">
                <a:solidFill>
                  <a:schemeClr val="tx1"/>
                </a:solidFill>
              </a:rPr>
              <a:t>Ariel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Shamir</a:t>
            </a:r>
            <a:r>
              <a:rPr lang="en-US" altLang="zh-CN" sz="1800" baseline="30000">
                <a:solidFill>
                  <a:schemeClr val="tx1"/>
                </a:solidFill>
              </a:rPr>
              <a:t>4</a:t>
            </a:r>
            <a:r>
              <a:rPr lang="zh-CN" altLang="en-US" sz="1800">
                <a:solidFill>
                  <a:schemeClr val="tx1"/>
                </a:solidFill>
              </a:rPr>
              <a:t>     </a:t>
            </a:r>
            <a:r>
              <a:rPr lang="en-US" altLang="zh-CN" sz="1800">
                <a:solidFill>
                  <a:schemeClr val="tx1"/>
                </a:solidFill>
              </a:rPr>
              <a:t>Hao</a:t>
            </a:r>
            <a:r>
              <a:rPr lang="zh-CN" altLang="en-US" sz="1800">
                <a:solidFill>
                  <a:schemeClr val="tx1"/>
                </a:solidFill>
              </a:rPr>
              <a:t> </a:t>
            </a:r>
            <a:r>
              <a:rPr lang="en-US" altLang="zh-CN" sz="1800">
                <a:solidFill>
                  <a:schemeClr val="tx1"/>
                </a:solidFill>
              </a:rPr>
              <a:t>Zhang</a:t>
            </a:r>
            <a:r>
              <a:rPr lang="en-US" altLang="zh-CN" sz="1800" baseline="30000">
                <a:solidFill>
                  <a:schemeClr val="tx1"/>
                </a:solidFill>
              </a:rPr>
              <a:t>5</a:t>
            </a: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389438" y="3863975"/>
            <a:ext cx="2178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aseline="30000">
                <a:solidFill>
                  <a:schemeClr val="tx1"/>
                </a:solidFill>
              </a:rPr>
              <a:t>1</a:t>
            </a:r>
            <a:r>
              <a:rPr lang="zh-CN" altLang="en-US" sz="1600" baseline="300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Shenzhen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University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6886575" y="3863975"/>
            <a:ext cx="20288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aseline="30000">
                <a:solidFill>
                  <a:schemeClr val="tx1"/>
                </a:solidFill>
              </a:rPr>
              <a:t>2</a:t>
            </a:r>
            <a:r>
              <a:rPr lang="zh-CN" altLang="en-US" sz="1600" baseline="300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Carleton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University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4418013" y="4278313"/>
            <a:ext cx="792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aseline="30000">
                <a:solidFill>
                  <a:schemeClr val="tx1"/>
                </a:solidFill>
              </a:rPr>
              <a:t>3</a:t>
            </a:r>
            <a:r>
              <a:rPr lang="zh-CN" altLang="en-US" sz="1600" baseline="300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SIAT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5641975" y="4278313"/>
            <a:ext cx="286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aseline="30000">
                <a:solidFill>
                  <a:schemeClr val="tx1"/>
                </a:solidFill>
              </a:rPr>
              <a:t>4</a:t>
            </a:r>
            <a:r>
              <a:rPr lang="zh-CN" altLang="en-US" sz="1600" baseline="300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 Interdisciplinary Center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4418013" y="4670425"/>
            <a:ext cx="2486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aseline="30000">
                <a:solidFill>
                  <a:schemeClr val="tx1"/>
                </a:solidFill>
              </a:rPr>
              <a:t>5</a:t>
            </a:r>
            <a:r>
              <a:rPr lang="zh-CN" altLang="en-US" sz="1600" baseline="300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Simon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Fraser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University</a:t>
            </a:r>
            <a:endParaRPr lang="en-US" altLang="en-US" sz="1600">
              <a:solidFill>
                <a:schemeClr val="tx1"/>
              </a:solidFill>
            </a:endParaRPr>
          </a:p>
        </p:txBody>
      </p:sp>
      <p:pic>
        <p:nvPicPr>
          <p:cNvPr id="17419" name="Picture 5" descr="C:\Users\Oliver\Shared\WCO\Presentation\carlet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95" y="3863975"/>
            <a:ext cx="273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4735513"/>
            <a:ext cx="422275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4329113"/>
            <a:ext cx="287337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4265613"/>
            <a:ext cx="360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38735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8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" y="1487342"/>
            <a:ext cx="2909751" cy="2909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06" y="3086120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76" y="3086120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41" y="3086120"/>
            <a:ext cx="1371600" cy="1371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466827" y="1700845"/>
            <a:ext cx="522771" cy="516635"/>
          </a:xfrm>
          <a:prstGeom prst="line">
            <a:avLst/>
          </a:prstGeom>
          <a:ln w="190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107743" y="1748904"/>
            <a:ext cx="6507" cy="437972"/>
          </a:xfrm>
          <a:prstGeom prst="line">
            <a:avLst/>
          </a:prstGeom>
          <a:ln w="190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30276" y="1700844"/>
            <a:ext cx="504413" cy="503342"/>
          </a:xfrm>
          <a:prstGeom prst="line">
            <a:avLst/>
          </a:prstGeom>
          <a:ln w="190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871901" y="1342475"/>
            <a:ext cx="484694" cy="484694"/>
            <a:chOff x="2928378" y="2104914"/>
            <a:chExt cx="733701" cy="733701"/>
          </a:xfrm>
        </p:grpSpPr>
        <p:sp>
          <p:nvSpPr>
            <p:cNvPr id="13" name="Oval 12"/>
            <p:cNvSpPr/>
            <p:nvPr/>
          </p:nvSpPr>
          <p:spPr>
            <a:xfrm>
              <a:off x="2928378" y="2104914"/>
              <a:ext cx="733701" cy="733701"/>
            </a:xfrm>
            <a:prstGeom prst="ellipse">
              <a:avLst/>
            </a:prstGeom>
            <a:solidFill>
              <a:srgbClr val="BBB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46843" y="2223379"/>
              <a:ext cx="496769" cy="496769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Oval 14"/>
          <p:cNvSpPr/>
          <p:nvPr/>
        </p:nvSpPr>
        <p:spPr>
          <a:xfrm>
            <a:off x="6692929" y="2162447"/>
            <a:ext cx="285149" cy="285150"/>
          </a:xfrm>
          <a:prstGeom prst="ellipse">
            <a:avLst/>
          </a:prstGeom>
          <a:solidFill>
            <a:srgbClr val="28C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68547" y="2186909"/>
            <a:ext cx="278397" cy="278399"/>
          </a:xfrm>
          <a:prstGeom prst="ellipse">
            <a:avLst/>
          </a:prstGeom>
          <a:solidFill>
            <a:srgbClr val="71D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29204" y="2176754"/>
            <a:ext cx="278397" cy="278399"/>
          </a:xfrm>
          <a:prstGeom prst="ellipse">
            <a:avLst/>
          </a:prstGeom>
          <a:solidFill>
            <a:srgbClr val="EC7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" y="1487342"/>
            <a:ext cx="2909751" cy="29097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" y="1487342"/>
            <a:ext cx="2909751" cy="29097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" y="1487342"/>
            <a:ext cx="2909751" cy="290975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4995428" y="2031496"/>
            <a:ext cx="2224630" cy="549215"/>
          </a:xfrm>
          <a:prstGeom prst="roundRect">
            <a:avLst>
              <a:gd name="adj" fmla="val 20885"/>
            </a:avLst>
          </a:prstGeom>
          <a:noFill/>
          <a:ln w="25400">
            <a:solidFill>
              <a:srgbClr val="7F7F7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74289" y="3484526"/>
            <a:ext cx="930443" cy="930443"/>
          </a:xfrm>
          <a:prstGeom prst="ellipse">
            <a:avLst/>
          </a:prstGeom>
          <a:noFill/>
          <a:ln w="25400">
            <a:solidFill>
              <a:srgbClr val="EC72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00127" y="2980242"/>
            <a:ext cx="779985" cy="779985"/>
          </a:xfrm>
          <a:prstGeom prst="ellipse">
            <a:avLst/>
          </a:prstGeom>
          <a:noFill/>
          <a:ln w="25400">
            <a:solidFill>
              <a:srgbClr val="71DA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371815" y="3305587"/>
            <a:ext cx="1081623" cy="1081623"/>
          </a:xfrm>
          <a:prstGeom prst="ellipse">
            <a:avLst/>
          </a:prstGeom>
          <a:noFill/>
          <a:ln w="25400">
            <a:solidFill>
              <a:srgbClr val="28CB9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" y="1488293"/>
            <a:ext cx="2908800" cy="2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8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8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8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Proto-patch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6261" y="155295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Proto-patch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00" y="1155769"/>
            <a:ext cx="1140626" cy="1140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82" y="1250470"/>
            <a:ext cx="951224" cy="951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6" y="1250470"/>
            <a:ext cx="951224" cy="951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4" y="1211731"/>
            <a:ext cx="1028700" cy="1028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6816" y="1212919"/>
            <a:ext cx="10287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…</a:t>
            </a: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00" y="2460891"/>
            <a:ext cx="1140626" cy="1140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82" y="2555592"/>
            <a:ext cx="951224" cy="951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6" y="2555592"/>
            <a:ext cx="951224" cy="951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4" y="2516853"/>
            <a:ext cx="1028700" cy="1028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56816" y="2516854"/>
            <a:ext cx="10287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…</a:t>
            </a: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00" y="3764826"/>
            <a:ext cx="1140626" cy="11406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82" y="3859527"/>
            <a:ext cx="951224" cy="9512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6" y="3859527"/>
            <a:ext cx="951224" cy="951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4" y="3820788"/>
            <a:ext cx="1028700" cy="10287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56816" y="3820788"/>
            <a:ext cx="10287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…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261" y="285807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Proto-patch 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6261" y="416201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Proto-patch 3</a:t>
            </a:r>
          </a:p>
        </p:txBody>
      </p:sp>
    </p:spTree>
    <p:extLst>
      <p:ext uri="{BB962C8B-B14F-4D97-AF65-F5344CB8AC3E}">
        <p14:creationId xmlns:p14="http://schemas.microsoft.com/office/powerpoint/2010/main" val="12628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altLang="zh-CN" smtClean="0"/>
              <a:t>Unary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Proto-patch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1" y="2140708"/>
            <a:ext cx="1892808" cy="1892808"/>
          </a:xfrm>
          <a:prstGeom prst="rect">
            <a:avLst/>
          </a:prstGeom>
        </p:spPr>
      </p:pic>
      <p:pic>
        <p:nvPicPr>
          <p:cNvPr id="6" name="functional_sp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490" t="3430" r="20433" b="6581"/>
          <a:stretch/>
        </p:blipFill>
        <p:spPr>
          <a:xfrm>
            <a:off x="2838082" y="1820656"/>
            <a:ext cx="2554793" cy="2306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77" y="1714455"/>
            <a:ext cx="1593126" cy="119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77" y="2994067"/>
            <a:ext cx="1593126" cy="1194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66" y="1714455"/>
            <a:ext cx="1593126" cy="11948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2472" y="4314031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Functional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0229" y="4314031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Geometric</a:t>
            </a:r>
            <a:r>
              <a:rPr lang="zh-CN" alt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  <a:endParaRPr lang="en-US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05672" y="3017143"/>
            <a:ext cx="10287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…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Proto-patch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1" y="2140708"/>
            <a:ext cx="1892808" cy="18928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80229" y="4314031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Geometric</a:t>
            </a:r>
            <a:r>
              <a:rPr lang="zh-CN" alt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  <a:endParaRPr lang="en-US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75" y="2140708"/>
            <a:ext cx="1892808" cy="1892808"/>
          </a:xfrm>
          <a:prstGeom prst="rect">
            <a:avLst/>
          </a:prstGeom>
        </p:spPr>
      </p:pic>
      <p:sp>
        <p:nvSpPr>
          <p:cNvPr id="15" name="Left-Right Arrow 14"/>
          <p:cNvSpPr/>
          <p:nvPr/>
        </p:nvSpPr>
        <p:spPr>
          <a:xfrm>
            <a:off x="2586256" y="2848414"/>
            <a:ext cx="631372" cy="337457"/>
          </a:xfrm>
          <a:prstGeom prst="left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37" y="1714455"/>
            <a:ext cx="1591056" cy="11932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37" y="2984047"/>
            <a:ext cx="1591056" cy="11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455582" y="1492494"/>
            <a:ext cx="1153441" cy="1153441"/>
            <a:chOff x="4676596" y="-157313"/>
            <a:chExt cx="2766573" cy="27394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596" y="-157313"/>
              <a:ext cx="137160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9" y="-157313"/>
              <a:ext cx="1371600" cy="1371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596" y="1210551"/>
              <a:ext cx="1371600" cy="1371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9" y="12105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391480" y="3407050"/>
            <a:ext cx="1152464" cy="1152464"/>
            <a:chOff x="1910023" y="3688452"/>
            <a:chExt cx="2766573" cy="273946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23" y="3688452"/>
              <a:ext cx="1371600" cy="1371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23" y="5056316"/>
              <a:ext cx="1371600" cy="13716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996" y="3688452"/>
              <a:ext cx="1371600" cy="13716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996" y="5056316"/>
              <a:ext cx="1371600" cy="13716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4551830" y="3437649"/>
            <a:ext cx="1152464" cy="1152464"/>
            <a:chOff x="7443169" y="3692187"/>
            <a:chExt cx="2766573" cy="273946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169" y="3692187"/>
              <a:ext cx="1371600" cy="13716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169" y="5060052"/>
              <a:ext cx="1371600" cy="13716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42" y="3692187"/>
              <a:ext cx="1371600" cy="13716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42" y="5060053"/>
              <a:ext cx="1371600" cy="137159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" name="Freeform 4"/>
          <p:cNvSpPr/>
          <p:nvPr/>
        </p:nvSpPr>
        <p:spPr>
          <a:xfrm>
            <a:off x="2831432" y="1969341"/>
            <a:ext cx="2468133" cy="2468133"/>
          </a:xfrm>
          <a:custGeom>
            <a:avLst/>
            <a:gdLst>
              <a:gd name="connsiteX0" fmla="*/ 2349057 w 4698116"/>
              <a:gd name="connsiteY0" fmla="*/ 430004 h 4698116"/>
              <a:gd name="connsiteX1" fmla="*/ 430004 w 4698116"/>
              <a:gd name="connsiteY1" fmla="*/ 2349057 h 4698116"/>
              <a:gd name="connsiteX2" fmla="*/ 2349057 w 4698116"/>
              <a:gd name="connsiteY2" fmla="*/ 4268110 h 4698116"/>
              <a:gd name="connsiteX3" fmla="*/ 4268110 w 4698116"/>
              <a:gd name="connsiteY3" fmla="*/ 2349057 h 4698116"/>
              <a:gd name="connsiteX4" fmla="*/ 2349057 w 4698116"/>
              <a:gd name="connsiteY4" fmla="*/ 430004 h 4698116"/>
              <a:gd name="connsiteX5" fmla="*/ 2349058 w 4698116"/>
              <a:gd name="connsiteY5" fmla="*/ 0 h 4698116"/>
              <a:gd name="connsiteX6" fmla="*/ 4698116 w 4698116"/>
              <a:gd name="connsiteY6" fmla="*/ 2349058 h 4698116"/>
              <a:gd name="connsiteX7" fmla="*/ 2349058 w 4698116"/>
              <a:gd name="connsiteY7" fmla="*/ 4698116 h 4698116"/>
              <a:gd name="connsiteX8" fmla="*/ 0 w 4698116"/>
              <a:gd name="connsiteY8" fmla="*/ 2349058 h 4698116"/>
              <a:gd name="connsiteX9" fmla="*/ 2349058 w 4698116"/>
              <a:gd name="connsiteY9" fmla="*/ 0 h 469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8116" h="4698116">
                <a:moveTo>
                  <a:pt x="2349057" y="430004"/>
                </a:moveTo>
                <a:cubicBezTo>
                  <a:pt x="1289193" y="430004"/>
                  <a:pt x="430004" y="1289193"/>
                  <a:pt x="430004" y="2349057"/>
                </a:cubicBezTo>
                <a:cubicBezTo>
                  <a:pt x="430004" y="3408921"/>
                  <a:pt x="1289193" y="4268110"/>
                  <a:pt x="2349057" y="4268110"/>
                </a:cubicBezTo>
                <a:cubicBezTo>
                  <a:pt x="3408921" y="4268110"/>
                  <a:pt x="4268110" y="3408921"/>
                  <a:pt x="4268110" y="2349057"/>
                </a:cubicBezTo>
                <a:cubicBezTo>
                  <a:pt x="4268110" y="1289193"/>
                  <a:pt x="3408921" y="430004"/>
                  <a:pt x="2349057" y="430004"/>
                </a:cubicBezTo>
                <a:close/>
                <a:moveTo>
                  <a:pt x="2349058" y="0"/>
                </a:moveTo>
                <a:cubicBezTo>
                  <a:pt x="3646407" y="0"/>
                  <a:pt x="4698116" y="1051709"/>
                  <a:pt x="4698116" y="2349058"/>
                </a:cubicBezTo>
                <a:cubicBezTo>
                  <a:pt x="4698116" y="3646407"/>
                  <a:pt x="3646407" y="4698116"/>
                  <a:pt x="2349058" y="4698116"/>
                </a:cubicBezTo>
                <a:cubicBezTo>
                  <a:pt x="1051709" y="4698116"/>
                  <a:pt x="0" y="3646407"/>
                  <a:pt x="0" y="2349058"/>
                </a:cubicBezTo>
                <a:cubicBezTo>
                  <a:pt x="0" y="1051709"/>
                  <a:pt x="1051709" y="0"/>
                  <a:pt x="2349058" y="0"/>
                </a:cubicBezTo>
                <a:close/>
              </a:path>
            </a:pathLst>
          </a:custGeom>
          <a:solidFill>
            <a:srgbClr val="57B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40729" y="3169373"/>
            <a:ext cx="1768831" cy="1570921"/>
            <a:chOff x="9477354" y="4136893"/>
            <a:chExt cx="1127116" cy="1023106"/>
          </a:xfrm>
        </p:grpSpPr>
        <p:sp>
          <p:nvSpPr>
            <p:cNvPr id="7" name="Freeform 6"/>
            <p:cNvSpPr/>
            <p:nvPr/>
          </p:nvSpPr>
          <p:spPr>
            <a:xfrm>
              <a:off x="9526909" y="4137685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D4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9526909" y="4648842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9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477354" y="4667049"/>
              <a:ext cx="1111368" cy="38085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Unary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properties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93102" y="4136893"/>
              <a:ext cx="1111368" cy="5011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3</a:t>
              </a: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Proto-patch</a:t>
              </a:r>
              <a:endParaRPr lang="en-US" sz="1600" b="1" dirty="0">
                <a:solidFill>
                  <a:schemeClr val="bg1"/>
                </a:solidFill>
                <a:latin typeface="Minion Pro" charset="0"/>
                <a:ea typeface="Minion Pro" charset="0"/>
                <a:cs typeface="Minion Pro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20556" y="3157015"/>
            <a:ext cx="1744117" cy="1583278"/>
            <a:chOff x="9477354" y="4128845"/>
            <a:chExt cx="1111368" cy="1031154"/>
          </a:xfrm>
        </p:grpSpPr>
        <p:sp>
          <p:nvSpPr>
            <p:cNvPr id="12" name="Freeform 11"/>
            <p:cNvSpPr/>
            <p:nvPr/>
          </p:nvSpPr>
          <p:spPr>
            <a:xfrm>
              <a:off x="9526909" y="4137685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D4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9526909" y="4648842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9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477354" y="4667049"/>
              <a:ext cx="1111368" cy="38085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Unary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properties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77354" y="4128845"/>
              <a:ext cx="1111368" cy="5011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2</a:t>
              </a: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Proto-patch</a:t>
              </a:r>
              <a:endParaRPr lang="en-US" sz="1600" b="1" dirty="0">
                <a:solidFill>
                  <a:schemeClr val="bg1"/>
                </a:solidFill>
                <a:latin typeface="Minion Pro" charset="0"/>
                <a:ea typeface="Minion Pro" charset="0"/>
                <a:cs typeface="Minion Pro" charset="0"/>
              </a:endParaRPr>
            </a:p>
          </p:txBody>
        </p:sp>
      </p:grpSp>
      <p:sp>
        <p:nvSpPr>
          <p:cNvPr id="16" name="椭圆 41"/>
          <p:cNvSpPr/>
          <p:nvPr/>
        </p:nvSpPr>
        <p:spPr>
          <a:xfrm>
            <a:off x="2223426" y="3170590"/>
            <a:ext cx="1569705" cy="1569705"/>
          </a:xfrm>
          <a:prstGeom prst="ellipse">
            <a:avLst/>
          </a:prstGeom>
          <a:noFill/>
          <a:ln w="76200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65884" y="1254496"/>
            <a:ext cx="1744117" cy="1583281"/>
            <a:chOff x="9477354" y="4128843"/>
            <a:chExt cx="1111368" cy="1031156"/>
          </a:xfrm>
        </p:grpSpPr>
        <p:sp>
          <p:nvSpPr>
            <p:cNvPr id="18" name="Freeform 17"/>
            <p:cNvSpPr/>
            <p:nvPr/>
          </p:nvSpPr>
          <p:spPr>
            <a:xfrm>
              <a:off x="9526909" y="4137685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D4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rot="10800000">
              <a:off x="9526909" y="4648842"/>
              <a:ext cx="1012259" cy="511157"/>
            </a:xfrm>
            <a:custGeom>
              <a:avLst/>
              <a:gdLst>
                <a:gd name="connsiteX0" fmla="*/ 850970 w 1701940"/>
                <a:gd name="connsiteY0" fmla="*/ 0 h 859423"/>
                <a:gd name="connsiteX1" fmla="*/ 1701940 w 1701940"/>
                <a:gd name="connsiteY1" fmla="*/ 850970 h 859423"/>
                <a:gd name="connsiteX2" fmla="*/ 1701513 w 1701940"/>
                <a:gd name="connsiteY2" fmla="*/ 859423 h 859423"/>
                <a:gd name="connsiteX3" fmla="*/ 427 w 1701940"/>
                <a:gd name="connsiteY3" fmla="*/ 859423 h 859423"/>
                <a:gd name="connsiteX4" fmla="*/ 0 w 1701940"/>
                <a:gd name="connsiteY4" fmla="*/ 850970 h 859423"/>
                <a:gd name="connsiteX5" fmla="*/ 850970 w 1701940"/>
                <a:gd name="connsiteY5" fmla="*/ 0 h 8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940" h="859423">
                  <a:moveTo>
                    <a:pt x="850970" y="0"/>
                  </a:moveTo>
                  <a:cubicBezTo>
                    <a:pt x="1320948" y="0"/>
                    <a:pt x="1701940" y="380992"/>
                    <a:pt x="1701940" y="850970"/>
                  </a:cubicBezTo>
                  <a:lnTo>
                    <a:pt x="1701513" y="859423"/>
                  </a:lnTo>
                  <a:lnTo>
                    <a:pt x="427" y="859423"/>
                  </a:lnTo>
                  <a:lnTo>
                    <a:pt x="0" y="850970"/>
                  </a:lnTo>
                  <a:cubicBezTo>
                    <a:pt x="0" y="380992"/>
                    <a:pt x="380992" y="0"/>
                    <a:pt x="850970" y="0"/>
                  </a:cubicBezTo>
                  <a:close/>
                </a:path>
              </a:pathLst>
            </a:custGeom>
            <a:solidFill>
              <a:srgbClr val="9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77354" y="4667049"/>
              <a:ext cx="1111368" cy="38085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Unary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properties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77354" y="4128843"/>
              <a:ext cx="1111368" cy="5011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1</a:t>
              </a: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Minion Pro" charset="0"/>
                  <a:ea typeface="Minion Pro" charset="0"/>
                  <a:cs typeface="Minion Pro" charset="0"/>
                </a:rPr>
                <a:t>Proto-patch</a:t>
              </a:r>
              <a:endParaRPr lang="en-US" sz="1600" b="1" dirty="0">
                <a:solidFill>
                  <a:schemeClr val="bg1"/>
                </a:solidFill>
                <a:latin typeface="Minion Pro" charset="0"/>
                <a:ea typeface="Minion Pro" charset="0"/>
                <a:cs typeface="Minion Pro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rot="4023068">
            <a:off x="4892128" y="2186341"/>
            <a:ext cx="117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Binary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  <a:endParaRPr lang="en-US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7810386">
            <a:off x="2069004" y="2177194"/>
            <a:ext cx="117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Binary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73618" y="4415127"/>
            <a:ext cx="117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Binary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</a:p>
        </p:txBody>
      </p:sp>
      <p:sp>
        <p:nvSpPr>
          <p:cNvPr id="40" name="椭圆 2"/>
          <p:cNvSpPr/>
          <p:nvPr/>
        </p:nvSpPr>
        <p:spPr>
          <a:xfrm>
            <a:off x="3270461" y="1269306"/>
            <a:ext cx="1566811" cy="1566705"/>
          </a:xfrm>
          <a:prstGeom prst="ellipse">
            <a:avLst/>
          </a:prstGeom>
          <a:noFill/>
          <a:ln w="76200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椭圆 47"/>
          <p:cNvSpPr/>
          <p:nvPr/>
        </p:nvSpPr>
        <p:spPr>
          <a:xfrm>
            <a:off x="4343599" y="3170590"/>
            <a:ext cx="1569705" cy="1569705"/>
          </a:xfrm>
          <a:prstGeom prst="ellipse">
            <a:avLst/>
          </a:prstGeom>
          <a:noFill/>
          <a:ln w="76200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7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/>
      <p:bldP spid="23" grpId="0"/>
      <p:bldP spid="24" grpId="0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7997" y="1911962"/>
                <a:ext cx="8425887" cy="2167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d>
                        <m:dPr>
                          <m:ctrlPr>
                            <a:rPr lang="is-IS" altLang="zh-CN" sz="13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138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</m:t>
                          </m:r>
                          <m:r>
                            <a:rPr lang="zh-CN" altLang="en-US" sz="13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38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13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</m:t>
                          </m:r>
                        </m:e>
                      </m:d>
                    </m:oMath>
                  </m:oMathPara>
                </a14:m>
                <a:endParaRPr lang="en-US" sz="13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97" y="1911962"/>
                <a:ext cx="8425887" cy="21670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96" y="2224847"/>
            <a:ext cx="1895082" cy="189508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95285" y="2042541"/>
            <a:ext cx="2266397" cy="1901808"/>
            <a:chOff x="6957065" y="1347014"/>
            <a:chExt cx="4742342" cy="3979454"/>
          </a:xfrm>
        </p:grpSpPr>
        <p:sp>
          <p:nvSpPr>
            <p:cNvPr id="15" name="Freeform 14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38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36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34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52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8" y="1592409"/>
            <a:ext cx="1383280" cy="1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09" y="1592409"/>
            <a:ext cx="1384752" cy="1383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72" y="3399394"/>
            <a:ext cx="1381245" cy="1383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3" y="3458370"/>
            <a:ext cx="1383280" cy="1383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8707" y="2975689"/>
            <a:ext cx="136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</a:rPr>
              <a:t>Score = 0.96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2957" y="2975689"/>
            <a:ext cx="1360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</a:rPr>
              <a:t>Score = 0.92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706" y="4733456"/>
            <a:ext cx="1368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</a:rPr>
              <a:t>Score = 0.84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2957" y="4733456"/>
            <a:ext cx="1360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</a:rPr>
              <a:t>Score = 0.72</a:t>
            </a:r>
            <a:endParaRPr lang="en-US" sz="1600" dirty="0">
              <a:solidFill>
                <a:srgbClr val="0070C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8445" y="1971000"/>
            <a:ext cx="3136605" cy="2632028"/>
            <a:chOff x="6957065" y="1347014"/>
            <a:chExt cx="4742342" cy="3979454"/>
          </a:xfrm>
        </p:grpSpPr>
        <p:sp>
          <p:nvSpPr>
            <p:cNvPr id="15" name="Freeform 14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38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36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34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28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Prediction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8445" y="1971000"/>
            <a:ext cx="3136605" cy="2632028"/>
            <a:chOff x="6957065" y="1347014"/>
            <a:chExt cx="4742342" cy="3979454"/>
          </a:xfrm>
        </p:grpSpPr>
        <p:sp>
          <p:nvSpPr>
            <p:cNvPr id="6" name="Freeform 5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29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27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25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60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  <p:sp>
        <p:nvSpPr>
          <p:cNvPr id="31" name="Arc 30"/>
          <p:cNvSpPr/>
          <p:nvPr/>
        </p:nvSpPr>
        <p:spPr>
          <a:xfrm>
            <a:off x="2607702" y="1806143"/>
            <a:ext cx="3651324" cy="430036"/>
          </a:xfrm>
          <a:prstGeom prst="arc">
            <a:avLst>
              <a:gd name="adj1" fmla="val 10802346"/>
              <a:gd name="adj2" fmla="val 21578204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800000">
            <a:off x="2310567" y="3706085"/>
            <a:ext cx="4365364" cy="1300422"/>
          </a:xfrm>
          <a:prstGeom prst="arc">
            <a:avLst>
              <a:gd name="adj1" fmla="val 10779557"/>
              <a:gd name="adj2" fmla="val 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000939" y="1971000"/>
            <a:ext cx="3136605" cy="2632028"/>
            <a:chOff x="5000939" y="1957349"/>
            <a:chExt cx="3136605" cy="2632028"/>
          </a:xfrm>
        </p:grpSpPr>
        <p:grpSp>
          <p:nvGrpSpPr>
            <p:cNvPr id="34" name="Group 33"/>
            <p:cNvGrpSpPr/>
            <p:nvPr/>
          </p:nvGrpSpPr>
          <p:grpSpPr>
            <a:xfrm>
              <a:off x="5000939" y="1957349"/>
              <a:ext cx="3136605" cy="2632028"/>
              <a:chOff x="6957065" y="1347014"/>
              <a:chExt cx="4742342" cy="3979454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7768758" y="1821705"/>
                <a:ext cx="3135658" cy="3135658"/>
              </a:xfrm>
              <a:custGeom>
                <a:avLst/>
                <a:gdLst>
                  <a:gd name="connsiteX0" fmla="*/ 1567828 w 3135658"/>
                  <a:gd name="connsiteY0" fmla="*/ 339860 h 3135658"/>
                  <a:gd name="connsiteX1" fmla="*/ 339860 w 3135658"/>
                  <a:gd name="connsiteY1" fmla="*/ 1567828 h 3135658"/>
                  <a:gd name="connsiteX2" fmla="*/ 1567828 w 3135658"/>
                  <a:gd name="connsiteY2" fmla="*/ 2795796 h 3135658"/>
                  <a:gd name="connsiteX3" fmla="*/ 2795796 w 3135658"/>
                  <a:gd name="connsiteY3" fmla="*/ 1567828 h 3135658"/>
                  <a:gd name="connsiteX4" fmla="*/ 1567828 w 3135658"/>
                  <a:gd name="connsiteY4" fmla="*/ 339860 h 3135658"/>
                  <a:gd name="connsiteX5" fmla="*/ 1567829 w 3135658"/>
                  <a:gd name="connsiteY5" fmla="*/ 0 h 3135658"/>
                  <a:gd name="connsiteX6" fmla="*/ 3135658 w 3135658"/>
                  <a:gd name="connsiteY6" fmla="*/ 1567829 h 3135658"/>
                  <a:gd name="connsiteX7" fmla="*/ 1567829 w 3135658"/>
                  <a:gd name="connsiteY7" fmla="*/ 3135658 h 3135658"/>
                  <a:gd name="connsiteX8" fmla="*/ 0 w 3135658"/>
                  <a:gd name="connsiteY8" fmla="*/ 1567829 h 3135658"/>
                  <a:gd name="connsiteX9" fmla="*/ 1567829 w 3135658"/>
                  <a:gd name="connsiteY9" fmla="*/ 0 h 313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5658" h="3135658">
                    <a:moveTo>
                      <a:pt x="1567828" y="339860"/>
                    </a:moveTo>
                    <a:cubicBezTo>
                      <a:pt x="889640" y="339860"/>
                      <a:pt x="339860" y="889640"/>
                      <a:pt x="339860" y="1567828"/>
                    </a:cubicBezTo>
                    <a:cubicBezTo>
                      <a:pt x="339860" y="2246016"/>
                      <a:pt x="889640" y="2795796"/>
                      <a:pt x="1567828" y="2795796"/>
                    </a:cubicBezTo>
                    <a:cubicBezTo>
                      <a:pt x="2246016" y="2795796"/>
                      <a:pt x="2795796" y="2246016"/>
                      <a:pt x="2795796" y="1567828"/>
                    </a:cubicBezTo>
                    <a:cubicBezTo>
                      <a:pt x="2795796" y="889640"/>
                      <a:pt x="2246016" y="339860"/>
                      <a:pt x="1567828" y="339860"/>
                    </a:cubicBezTo>
                    <a:close/>
                    <a:moveTo>
                      <a:pt x="1567829" y="0"/>
                    </a:moveTo>
                    <a:cubicBezTo>
                      <a:pt x="2433717" y="0"/>
                      <a:pt x="3135658" y="701941"/>
                      <a:pt x="3135658" y="1567829"/>
                    </a:cubicBezTo>
                    <a:cubicBezTo>
                      <a:pt x="3135658" y="2433717"/>
                      <a:pt x="2433717" y="3135658"/>
                      <a:pt x="1567829" y="3135658"/>
                    </a:cubicBezTo>
                    <a:cubicBezTo>
                      <a:pt x="701941" y="3135658"/>
                      <a:pt x="0" y="2433717"/>
                      <a:pt x="0" y="1567829"/>
                    </a:cubicBezTo>
                    <a:cubicBezTo>
                      <a:pt x="0" y="701941"/>
                      <a:pt x="701941" y="0"/>
                      <a:pt x="1567829" y="0"/>
                    </a:cubicBezTo>
                    <a:close/>
                  </a:path>
                </a:pathLst>
              </a:custGeom>
              <a:solidFill>
                <a:srgbClr val="27CB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8410994" y="1347014"/>
                <a:ext cx="1882355" cy="1882355"/>
                <a:chOff x="8690395" y="1550195"/>
                <a:chExt cx="1387074" cy="1387074"/>
              </a:xfrm>
            </p:grpSpPr>
            <p:sp>
              <p:nvSpPr>
                <p:cNvPr id="46" name="椭圆 41"/>
                <p:cNvSpPr/>
                <p:nvPr/>
              </p:nvSpPr>
              <p:spPr>
                <a:xfrm>
                  <a:off x="8690395" y="1550195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8702694" y="1562494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815743" y="3442804"/>
                <a:ext cx="1883664" cy="1883664"/>
                <a:chOff x="9822411" y="3920732"/>
                <a:chExt cx="1387074" cy="1387074"/>
              </a:xfrm>
            </p:grpSpPr>
            <p:sp>
              <p:nvSpPr>
                <p:cNvPr id="44" name="椭圆 41"/>
                <p:cNvSpPr/>
                <p:nvPr/>
              </p:nvSpPr>
              <p:spPr>
                <a:xfrm>
                  <a:off x="9822411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9834710" y="3933030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6957065" y="3442804"/>
                <a:ext cx="1883664" cy="1883664"/>
                <a:chOff x="7512005" y="3920732"/>
                <a:chExt cx="1387074" cy="1387074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7512005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7524304" y="3933031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972" y="3529045"/>
              <a:ext cx="874800" cy="8748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2" y="3496266"/>
              <a:ext cx="934334" cy="93433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640" y="2083387"/>
              <a:ext cx="937187" cy="9371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67958" y="1825853"/>
                <a:ext cx="589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58" y="1825853"/>
                <a:ext cx="589649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201308" y="4459505"/>
                <a:ext cx="578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08" y="4459505"/>
                <a:ext cx="578107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Initial </a:t>
            </a:r>
            <a:r>
              <a:rPr lang="en-US" altLang="zh-CN" dirty="0" smtClean="0"/>
              <a:t>prediction: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proto-patch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Freeform 5"/>
          <p:cNvSpPr/>
          <p:nvPr/>
        </p:nvSpPr>
        <p:spPr>
          <a:xfrm>
            <a:off x="1215302" y="2284963"/>
            <a:ext cx="2073937" cy="2073938"/>
          </a:xfrm>
          <a:custGeom>
            <a:avLst/>
            <a:gdLst>
              <a:gd name="connsiteX0" fmla="*/ 1567828 w 3135658"/>
              <a:gd name="connsiteY0" fmla="*/ 339860 h 3135658"/>
              <a:gd name="connsiteX1" fmla="*/ 339860 w 3135658"/>
              <a:gd name="connsiteY1" fmla="*/ 1567828 h 3135658"/>
              <a:gd name="connsiteX2" fmla="*/ 1567828 w 3135658"/>
              <a:gd name="connsiteY2" fmla="*/ 2795796 h 3135658"/>
              <a:gd name="connsiteX3" fmla="*/ 2795796 w 3135658"/>
              <a:gd name="connsiteY3" fmla="*/ 1567828 h 3135658"/>
              <a:gd name="connsiteX4" fmla="*/ 1567828 w 3135658"/>
              <a:gd name="connsiteY4" fmla="*/ 339860 h 3135658"/>
              <a:gd name="connsiteX5" fmla="*/ 1567829 w 3135658"/>
              <a:gd name="connsiteY5" fmla="*/ 0 h 3135658"/>
              <a:gd name="connsiteX6" fmla="*/ 3135658 w 3135658"/>
              <a:gd name="connsiteY6" fmla="*/ 1567829 h 3135658"/>
              <a:gd name="connsiteX7" fmla="*/ 1567829 w 3135658"/>
              <a:gd name="connsiteY7" fmla="*/ 3135658 h 3135658"/>
              <a:gd name="connsiteX8" fmla="*/ 0 w 3135658"/>
              <a:gd name="connsiteY8" fmla="*/ 1567829 h 3135658"/>
              <a:gd name="connsiteX9" fmla="*/ 1567829 w 3135658"/>
              <a:gd name="connsiteY9" fmla="*/ 0 h 31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35658" h="3135658">
                <a:moveTo>
                  <a:pt x="1567828" y="339860"/>
                </a:moveTo>
                <a:cubicBezTo>
                  <a:pt x="889640" y="339860"/>
                  <a:pt x="339860" y="889640"/>
                  <a:pt x="339860" y="1567828"/>
                </a:cubicBezTo>
                <a:cubicBezTo>
                  <a:pt x="339860" y="2246016"/>
                  <a:pt x="889640" y="2795796"/>
                  <a:pt x="1567828" y="2795796"/>
                </a:cubicBezTo>
                <a:cubicBezTo>
                  <a:pt x="2246016" y="2795796"/>
                  <a:pt x="2795796" y="2246016"/>
                  <a:pt x="2795796" y="1567828"/>
                </a:cubicBezTo>
                <a:cubicBezTo>
                  <a:pt x="2795796" y="889640"/>
                  <a:pt x="2246016" y="339860"/>
                  <a:pt x="1567828" y="339860"/>
                </a:cubicBezTo>
                <a:close/>
                <a:moveTo>
                  <a:pt x="1567829" y="0"/>
                </a:moveTo>
                <a:cubicBezTo>
                  <a:pt x="2433717" y="0"/>
                  <a:pt x="3135658" y="701941"/>
                  <a:pt x="3135658" y="1567829"/>
                </a:cubicBezTo>
                <a:cubicBezTo>
                  <a:pt x="3135658" y="2433717"/>
                  <a:pt x="2433717" y="3135658"/>
                  <a:pt x="1567829" y="3135658"/>
                </a:cubicBezTo>
                <a:cubicBezTo>
                  <a:pt x="701941" y="3135658"/>
                  <a:pt x="0" y="2433717"/>
                  <a:pt x="0" y="1567829"/>
                </a:cubicBezTo>
                <a:cubicBezTo>
                  <a:pt x="0" y="701941"/>
                  <a:pt x="701941" y="0"/>
                  <a:pt x="1567829" y="0"/>
                </a:cubicBezTo>
                <a:close/>
              </a:path>
            </a:pathLst>
          </a:custGeom>
          <a:solidFill>
            <a:srgbClr val="57B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40080" y="1971000"/>
            <a:ext cx="1244998" cy="1244998"/>
            <a:chOff x="8690395" y="1550195"/>
            <a:chExt cx="1387074" cy="1387074"/>
          </a:xfrm>
        </p:grpSpPr>
        <p:sp>
          <p:nvSpPr>
            <p:cNvPr id="29" name="椭圆 41"/>
            <p:cNvSpPr/>
            <p:nvPr/>
          </p:nvSpPr>
          <p:spPr>
            <a:xfrm>
              <a:off x="8690395" y="1550195"/>
              <a:ext cx="1387074" cy="1387074"/>
            </a:xfrm>
            <a:prstGeom prst="ellipse">
              <a:avLst/>
            </a:prstGeom>
            <a:noFill/>
            <a:ln w="76200">
              <a:solidFill>
                <a:srgbClr val="57B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702694" y="1562494"/>
              <a:ext cx="1362476" cy="1362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9187" y="3357165"/>
            <a:ext cx="1245863" cy="1245863"/>
            <a:chOff x="9822411" y="3920732"/>
            <a:chExt cx="1387074" cy="1387074"/>
          </a:xfrm>
        </p:grpSpPr>
        <p:sp>
          <p:nvSpPr>
            <p:cNvPr id="27" name="椭圆 41"/>
            <p:cNvSpPr/>
            <p:nvPr/>
          </p:nvSpPr>
          <p:spPr>
            <a:xfrm>
              <a:off x="9822411" y="3920732"/>
              <a:ext cx="1387074" cy="1387074"/>
            </a:xfrm>
            <a:prstGeom prst="ellipse">
              <a:avLst/>
            </a:prstGeom>
            <a:noFill/>
            <a:ln w="76200">
              <a:solidFill>
                <a:srgbClr val="57B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834710" y="3933030"/>
              <a:ext cx="1362476" cy="1362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8445" y="3357165"/>
            <a:ext cx="1245863" cy="1245863"/>
            <a:chOff x="7512005" y="3920732"/>
            <a:chExt cx="1387074" cy="1387074"/>
          </a:xfrm>
        </p:grpSpPr>
        <p:sp>
          <p:nvSpPr>
            <p:cNvPr id="25" name="椭圆 41"/>
            <p:cNvSpPr/>
            <p:nvPr/>
          </p:nvSpPr>
          <p:spPr>
            <a:xfrm>
              <a:off x="7512005" y="3920732"/>
              <a:ext cx="1387074" cy="1387074"/>
            </a:xfrm>
            <a:prstGeom prst="ellipse">
              <a:avLst/>
            </a:prstGeom>
            <a:noFill/>
            <a:ln w="76200">
              <a:solidFill>
                <a:srgbClr val="57B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524304" y="3933031"/>
              <a:ext cx="1362476" cy="1362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7546" y="3496266"/>
            <a:ext cx="967661" cy="967661"/>
            <a:chOff x="7607859" y="4066248"/>
            <a:chExt cx="1157013" cy="115701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59" y="4066248"/>
              <a:ext cx="573619" cy="5792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59" y="4643966"/>
              <a:ext cx="573619" cy="57929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253" y="4066248"/>
              <a:ext cx="573619" cy="57929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253" y="4643966"/>
              <a:ext cx="573619" cy="57929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689089" y="3534664"/>
            <a:ext cx="967661" cy="967661"/>
            <a:chOff x="9900858" y="4093918"/>
            <a:chExt cx="1161288" cy="116128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858" y="4093918"/>
              <a:ext cx="575739" cy="5814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858" y="4673770"/>
              <a:ext cx="575739" cy="58143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402" y="4093918"/>
              <a:ext cx="575738" cy="58143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407" y="4673771"/>
              <a:ext cx="575739" cy="58143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778748" y="2109668"/>
            <a:ext cx="967661" cy="967661"/>
            <a:chOff x="8780299" y="1695799"/>
            <a:chExt cx="1161288" cy="11612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299" y="1695799"/>
              <a:ext cx="575739" cy="58143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848" y="1695799"/>
              <a:ext cx="575739" cy="5814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299" y="2275651"/>
              <a:ext cx="575739" cy="58143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848" y="2275651"/>
              <a:ext cx="575739" cy="581436"/>
            </a:xfrm>
            <a:prstGeom prst="rect">
              <a:avLst/>
            </a:prstGeom>
          </p:spPr>
        </p:pic>
      </p:grpSp>
      <p:sp>
        <p:nvSpPr>
          <p:cNvPr id="37" name="Oval 36"/>
          <p:cNvSpPr/>
          <p:nvPr/>
        </p:nvSpPr>
        <p:spPr>
          <a:xfrm>
            <a:off x="4799750" y="2556383"/>
            <a:ext cx="1546099" cy="1546099"/>
          </a:xfrm>
          <a:prstGeom prst="ellips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sosceles Triangle 10"/>
          <p:cNvSpPr/>
          <p:nvPr/>
        </p:nvSpPr>
        <p:spPr>
          <a:xfrm rot="5400000">
            <a:off x="6429795" y="3290281"/>
            <a:ext cx="217324" cy="187348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18"/>
          <p:cNvSpPr/>
          <p:nvPr/>
        </p:nvSpPr>
        <p:spPr>
          <a:xfrm rot="2117285">
            <a:off x="6081034" y="2471418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Isosceles Triangle 19"/>
          <p:cNvSpPr/>
          <p:nvPr/>
        </p:nvSpPr>
        <p:spPr>
          <a:xfrm rot="8838263">
            <a:off x="6075485" y="4029505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2" y="2725824"/>
            <a:ext cx="1240284" cy="12402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497">
            <a:off x="6036245" y="3965408"/>
            <a:ext cx="1043151" cy="10431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50" y="2821850"/>
            <a:ext cx="1043151" cy="10431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4359">
            <a:off x="6017084" y="1733484"/>
            <a:ext cx="1042276" cy="10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3870016" y="1798655"/>
            <a:ext cx="2252251" cy="836510"/>
            <a:chOff x="5089525" y="986542"/>
            <a:chExt cx="4069080" cy="1511300"/>
          </a:xfrm>
        </p:grpSpPr>
        <p:sp>
          <p:nvSpPr>
            <p:cNvPr id="103" name="Rounded Rectangle 102"/>
            <p:cNvSpPr/>
            <p:nvPr/>
          </p:nvSpPr>
          <p:spPr>
            <a:xfrm>
              <a:off x="5089525" y="986542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6043894" y="121870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6575425" y="128271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571471" y="121870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48548" y="170404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5355209" y="169573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47917" y="164004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6918325" y="144192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7305675" y="127580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289417" y="149533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8594725" y="194419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611241" y="200149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91809" y="211943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7412118" y="215856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14109" y="205542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7036816" y="186456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7599035" y="180055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8011033" y="211943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Oval 120"/>
          <p:cNvSpPr/>
          <p:nvPr/>
        </p:nvSpPr>
        <p:spPr>
          <a:xfrm>
            <a:off x="571586" y="2525920"/>
            <a:ext cx="1546099" cy="1546099"/>
          </a:xfrm>
          <a:prstGeom prst="ellips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Isosceles Triangle 10"/>
          <p:cNvSpPr/>
          <p:nvPr/>
        </p:nvSpPr>
        <p:spPr>
          <a:xfrm rot="5400000">
            <a:off x="2201631" y="3259818"/>
            <a:ext cx="217324" cy="187348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Isosceles Triangle 18"/>
          <p:cNvSpPr/>
          <p:nvPr/>
        </p:nvSpPr>
        <p:spPr>
          <a:xfrm rot="2117285">
            <a:off x="1852870" y="2512395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Isosceles Triangle 19"/>
          <p:cNvSpPr/>
          <p:nvPr/>
        </p:nvSpPr>
        <p:spPr>
          <a:xfrm rot="8838263">
            <a:off x="1847321" y="3999042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68" y="2695361"/>
            <a:ext cx="1240284" cy="124028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70016" y="2846766"/>
            <a:ext cx="2252251" cy="836510"/>
            <a:chOff x="5089525" y="2791163"/>
            <a:chExt cx="4069080" cy="1511300"/>
          </a:xfrm>
        </p:grpSpPr>
        <p:sp>
          <p:nvSpPr>
            <p:cNvPr id="127" name="Rounded Rectangle 126"/>
            <p:cNvSpPr/>
            <p:nvPr/>
          </p:nvSpPr>
          <p:spPr>
            <a:xfrm>
              <a:off x="5089525" y="2791163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47917" y="296311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5635340" y="314346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5813425" y="339626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5482971" y="344632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6918325" y="324654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7190498" y="323716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7883017" y="301641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8664265" y="372499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5522195" y="389417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5829173" y="406214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6287327" y="391966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669245" y="395817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7087755" y="346874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7823586" y="360408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7491349" y="399813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865160" y="3927156"/>
            <a:ext cx="2252251" cy="836510"/>
            <a:chOff x="5140464" y="4593171"/>
            <a:chExt cx="4069080" cy="1511300"/>
          </a:xfrm>
        </p:grpSpPr>
        <p:sp>
          <p:nvSpPr>
            <p:cNvPr id="144" name="Rounded Rectangle 143"/>
            <p:cNvSpPr/>
            <p:nvPr/>
          </p:nvSpPr>
          <p:spPr>
            <a:xfrm>
              <a:off x="5140464" y="4593171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6287327" y="493280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986237" y="505064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5583948" y="492348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5316232" y="525385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061756" y="589025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8239364" y="501735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686045" y="505107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7878180" y="557532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8721914" y="514377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5489453" y="582778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5975168" y="5381874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6841555" y="5763774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7420622" y="551131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7420622" y="576738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506750" y="583138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6871161" y="1809072"/>
            <a:ext cx="835104" cy="835104"/>
            <a:chOff x="9975436" y="986542"/>
            <a:chExt cx="1508760" cy="1508760"/>
          </a:xfrm>
        </p:grpSpPr>
        <p:sp>
          <p:nvSpPr>
            <p:cNvPr id="161" name="Rounded Rectangle 160"/>
            <p:cNvSpPr/>
            <p:nvPr/>
          </p:nvSpPr>
          <p:spPr>
            <a:xfrm>
              <a:off x="9975436" y="986542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10043009" y="1054115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009" y="1056130"/>
              <a:ext cx="1371600" cy="137160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6871161" y="2862707"/>
            <a:ext cx="835104" cy="835104"/>
            <a:chOff x="9970102" y="2795306"/>
            <a:chExt cx="1508760" cy="1508760"/>
          </a:xfrm>
        </p:grpSpPr>
        <p:sp>
          <p:nvSpPr>
            <p:cNvPr id="165" name="Rounded Rectangle 164"/>
            <p:cNvSpPr/>
            <p:nvPr/>
          </p:nvSpPr>
          <p:spPr>
            <a:xfrm>
              <a:off x="9970102" y="2795306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10037675" y="2862879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690" y="2864894"/>
              <a:ext cx="1371600" cy="1371600"/>
            </a:xfrm>
            <a:prstGeom prst="rect">
              <a:avLst/>
            </a:prstGeom>
          </p:spPr>
        </p:pic>
      </p:grpSp>
      <p:grpSp>
        <p:nvGrpSpPr>
          <p:cNvPr id="168" name="Group 167"/>
          <p:cNvGrpSpPr/>
          <p:nvPr/>
        </p:nvGrpSpPr>
        <p:grpSpPr>
          <a:xfrm>
            <a:off x="6870017" y="3915593"/>
            <a:ext cx="835104" cy="835104"/>
            <a:chOff x="9970102" y="4599095"/>
            <a:chExt cx="1508760" cy="1508760"/>
          </a:xfrm>
        </p:grpSpPr>
        <p:sp>
          <p:nvSpPr>
            <p:cNvPr id="169" name="Rounded Rectangle 168"/>
            <p:cNvSpPr/>
            <p:nvPr/>
          </p:nvSpPr>
          <p:spPr>
            <a:xfrm>
              <a:off x="9970102" y="4599095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037675" y="4666668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690" y="4632066"/>
              <a:ext cx="1371600" cy="1371600"/>
            </a:xfrm>
            <a:prstGeom prst="rect">
              <a:avLst/>
            </a:prstGeom>
          </p:spPr>
        </p:pic>
      </p:grpSp>
      <p:sp>
        <p:nvSpPr>
          <p:cNvPr id="172" name="Rounded Rectangle 171"/>
          <p:cNvSpPr/>
          <p:nvPr/>
        </p:nvSpPr>
        <p:spPr>
          <a:xfrm>
            <a:off x="4351772" y="2351323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172"/>
          <p:cNvSpPr/>
          <p:nvPr/>
        </p:nvSpPr>
        <p:spPr>
          <a:xfrm>
            <a:off x="5319453" y="3219384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ounded Rectangle 173"/>
          <p:cNvSpPr/>
          <p:nvPr/>
        </p:nvSpPr>
        <p:spPr>
          <a:xfrm>
            <a:off x="4817335" y="4095599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3138024" y="3308015"/>
            <a:ext cx="2181429" cy="17849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4568420" y="1825947"/>
            <a:ext cx="2338999" cy="801732"/>
            <a:chOff x="6352889" y="1043257"/>
            <a:chExt cx="4225804" cy="1448467"/>
          </a:xfrm>
        </p:grpSpPr>
        <p:cxnSp>
          <p:nvCxnSpPr>
            <p:cNvPr id="177" name="Straight Connector 176"/>
            <p:cNvCxnSpPr/>
            <p:nvPr/>
          </p:nvCxnSpPr>
          <p:spPr>
            <a:xfrm flipV="1">
              <a:off x="6352889" y="1043257"/>
              <a:ext cx="4225804" cy="937528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6352889" y="2365530"/>
              <a:ext cx="4225804" cy="126194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5538282" y="2888480"/>
            <a:ext cx="1369138" cy="771929"/>
            <a:chOff x="8077874" y="2855883"/>
            <a:chExt cx="2473582" cy="1394623"/>
          </a:xfrm>
        </p:grpSpPr>
        <p:cxnSp>
          <p:nvCxnSpPr>
            <p:cNvPr id="180" name="Straight Connector 179"/>
            <p:cNvCxnSpPr/>
            <p:nvPr/>
          </p:nvCxnSpPr>
          <p:spPr>
            <a:xfrm flipV="1">
              <a:off x="8077874" y="2855883"/>
              <a:ext cx="2473580" cy="590448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8077874" y="3845024"/>
              <a:ext cx="2473582" cy="405482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4923816" y="3951588"/>
            <a:ext cx="1983603" cy="776272"/>
            <a:chOff x="6949589" y="4681922"/>
            <a:chExt cx="3583720" cy="1402470"/>
          </a:xfrm>
        </p:grpSpPr>
        <p:cxnSp>
          <p:nvCxnSpPr>
            <p:cNvPr id="183" name="Straight Connector 182"/>
            <p:cNvCxnSpPr>
              <a:stCxn id="174" idx="0"/>
            </p:cNvCxnSpPr>
            <p:nvPr/>
          </p:nvCxnSpPr>
          <p:spPr>
            <a:xfrm flipV="1">
              <a:off x="6949589" y="4681922"/>
              <a:ext cx="3583720" cy="260181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141960" y="5360301"/>
              <a:ext cx="3391349" cy="724091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Bent Arrow 184"/>
          <p:cNvSpPr/>
          <p:nvPr/>
        </p:nvSpPr>
        <p:spPr>
          <a:xfrm rot="5400000">
            <a:off x="3521817" y="1392244"/>
            <a:ext cx="265273" cy="1641329"/>
          </a:xfrm>
          <a:prstGeom prst="bentArrow">
            <a:avLst>
              <a:gd name="adj1" fmla="val 5690"/>
              <a:gd name="adj2" fmla="val 10552"/>
              <a:gd name="adj3" fmla="val 25369"/>
              <a:gd name="adj4" fmla="val 2891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Bent Arrow 185"/>
          <p:cNvSpPr/>
          <p:nvPr/>
        </p:nvSpPr>
        <p:spPr>
          <a:xfrm rot="5400000" flipH="1">
            <a:off x="3830011" y="3421913"/>
            <a:ext cx="225903" cy="2026156"/>
          </a:xfrm>
          <a:prstGeom prst="bentArrow">
            <a:avLst>
              <a:gd name="adj1" fmla="val 5690"/>
              <a:gd name="adj2" fmla="val 10552"/>
              <a:gd name="adj3" fmla="val 25369"/>
              <a:gd name="adj4" fmla="val 2891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Bent Arrow 186"/>
          <p:cNvSpPr/>
          <p:nvPr/>
        </p:nvSpPr>
        <p:spPr>
          <a:xfrm rot="10800000">
            <a:off x="2850662" y="2567053"/>
            <a:ext cx="1609550" cy="160011"/>
          </a:xfrm>
          <a:prstGeom prst="bentArrow">
            <a:avLst>
              <a:gd name="adj1" fmla="val 10604"/>
              <a:gd name="adj2" fmla="val 17922"/>
              <a:gd name="adj3" fmla="val 50000"/>
              <a:gd name="adj4" fmla="val 28915"/>
            </a:avLst>
          </a:prstGeom>
          <a:solidFill>
            <a:srgbClr val="BF78C7"/>
          </a:solidFill>
          <a:ln w="15875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8" name="Bent Arrow 187"/>
          <p:cNvSpPr/>
          <p:nvPr/>
        </p:nvSpPr>
        <p:spPr>
          <a:xfrm rot="10800000">
            <a:off x="3138023" y="3435184"/>
            <a:ext cx="2277141" cy="357741"/>
          </a:xfrm>
          <a:prstGeom prst="bentArrow">
            <a:avLst>
              <a:gd name="adj1" fmla="val 4121"/>
              <a:gd name="adj2" fmla="val 9471"/>
              <a:gd name="adj3" fmla="val 22127"/>
              <a:gd name="adj4" fmla="val 28915"/>
            </a:avLst>
          </a:prstGeom>
          <a:solidFill>
            <a:srgbClr val="BF78C7"/>
          </a:solidFill>
          <a:ln w="127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2929884" y="4202079"/>
            <a:ext cx="1887451" cy="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itle 1"/>
          <p:cNvSpPr txBox="1">
            <a:spLocks/>
          </p:cNvSpPr>
          <p:nvPr/>
        </p:nvSpPr>
        <p:spPr>
          <a:xfrm>
            <a:off x="3865270" y="4873730"/>
            <a:ext cx="2261741" cy="185309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inion Pro" panose="02040503050306020203" pitchFamily="18" charset="0"/>
              </a:rPr>
              <a:t>Property space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497">
            <a:off x="1808081" y="3934945"/>
            <a:ext cx="1043151" cy="1043151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86" y="2791387"/>
            <a:ext cx="1043151" cy="1043151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4359">
            <a:off x="1788920" y="1703021"/>
            <a:ext cx="1042276" cy="104227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Refinement:</a:t>
            </a:r>
            <a:r>
              <a:rPr lang="zh-CN" altLang="en-US" dirty="0"/>
              <a:t> </a:t>
            </a:r>
            <a:r>
              <a:rPr lang="en-US" dirty="0"/>
              <a:t>constrained optimization 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5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85" grpId="0" animBg="1"/>
      <p:bldP spid="186" grpId="0" animBg="1"/>
      <p:bldP spid="187" grpId="0" animBg="1"/>
      <p:bldP spid="188" grpId="0" animBg="1"/>
      <p:bldP spid="1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ＭＳ Ｐゴシック" charset="-128"/>
              </a:rPr>
              <a:t>Motivation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ＭＳ Ｐゴシック" panose="020B0600070205080204" pitchFamily="34" charset="-128"/>
              </a:rPr>
              <a:t>Object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functionality</a:t>
            </a:r>
          </a:p>
          <a:p>
            <a:pPr lvl="1" eaLnBrk="1" hangingPunct="1">
              <a:buFont typeface="AppleSymbols"/>
              <a:buChar char="⚬"/>
            </a:pPr>
            <a:r>
              <a:rPr lang="en-US" altLang="zh-CN" dirty="0" smtClean="0">
                <a:ea typeface="ＭＳ Ｐゴシック" panose="020B0600070205080204" pitchFamily="34" charset="-128"/>
              </a:rPr>
              <a:t>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ssential categorization of objects </a:t>
            </a:r>
          </a:p>
          <a:p>
            <a:pPr lvl="1" eaLnBrk="1" hangingPunct="1">
              <a:buFont typeface="AppleSymbols"/>
              <a:buChar char="⚬"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5F494B-5816-4392-9635-D15AB84A7CDE}" type="slidenum">
              <a:rPr lang="en-US" altLang="en-US" sz="12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20551" b="6443"/>
          <a:stretch/>
        </p:blipFill>
        <p:spPr>
          <a:xfrm>
            <a:off x="691923" y="2147866"/>
            <a:ext cx="3645355" cy="2753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0" b="12898"/>
          <a:stretch/>
        </p:blipFill>
        <p:spPr>
          <a:xfrm>
            <a:off x="4572000" y="2118408"/>
            <a:ext cx="3726048" cy="2783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Refinement:</a:t>
            </a:r>
            <a:r>
              <a:rPr lang="zh-CN" altLang="en-US" dirty="0"/>
              <a:t> </a:t>
            </a:r>
            <a:r>
              <a:rPr lang="en-US" dirty="0"/>
              <a:t>constrained optimization 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3870016" y="1798655"/>
            <a:ext cx="2252251" cy="836510"/>
            <a:chOff x="5089525" y="986542"/>
            <a:chExt cx="4069080" cy="1511300"/>
          </a:xfrm>
        </p:grpSpPr>
        <p:sp>
          <p:nvSpPr>
            <p:cNvPr id="103" name="Rounded Rectangle 102"/>
            <p:cNvSpPr/>
            <p:nvPr/>
          </p:nvSpPr>
          <p:spPr>
            <a:xfrm>
              <a:off x="5089525" y="986542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6043894" y="121870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6575425" y="128271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571471" y="121870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48548" y="170404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5355209" y="169573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6447917" y="164004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6918325" y="144192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7305675" y="127580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289417" y="149533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8594725" y="194419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611241" y="200149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91809" y="211943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7412118" y="215856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714109" y="205542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7036816" y="186456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7599035" y="180055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8011033" y="211943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Oval 120"/>
          <p:cNvSpPr/>
          <p:nvPr/>
        </p:nvSpPr>
        <p:spPr>
          <a:xfrm>
            <a:off x="571586" y="2525920"/>
            <a:ext cx="1546099" cy="1546099"/>
          </a:xfrm>
          <a:prstGeom prst="ellips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Isosceles Triangle 10"/>
          <p:cNvSpPr/>
          <p:nvPr/>
        </p:nvSpPr>
        <p:spPr>
          <a:xfrm rot="5400000">
            <a:off x="2201631" y="3259818"/>
            <a:ext cx="217324" cy="187348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Isosceles Triangle 18"/>
          <p:cNvSpPr/>
          <p:nvPr/>
        </p:nvSpPr>
        <p:spPr>
          <a:xfrm rot="2117285">
            <a:off x="1852870" y="2512395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Isosceles Triangle 19"/>
          <p:cNvSpPr/>
          <p:nvPr/>
        </p:nvSpPr>
        <p:spPr>
          <a:xfrm rot="8838263">
            <a:off x="1847321" y="3999042"/>
            <a:ext cx="217323" cy="187347"/>
          </a:xfrm>
          <a:prstGeom prst="triangle">
            <a:avLst/>
          </a:prstGeom>
          <a:solidFill>
            <a:srgbClr val="C4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68" y="2695361"/>
            <a:ext cx="1240284" cy="124028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70016" y="2846766"/>
            <a:ext cx="2252251" cy="836510"/>
            <a:chOff x="5089525" y="2791163"/>
            <a:chExt cx="4069080" cy="1511300"/>
          </a:xfrm>
        </p:grpSpPr>
        <p:sp>
          <p:nvSpPr>
            <p:cNvPr id="127" name="Rounded Rectangle 126"/>
            <p:cNvSpPr/>
            <p:nvPr/>
          </p:nvSpPr>
          <p:spPr>
            <a:xfrm>
              <a:off x="5089525" y="2791163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47917" y="296311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5635340" y="314346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5813425" y="339626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5482971" y="344632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6918325" y="324654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7190498" y="323716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7883017" y="3016415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8664265" y="372499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5522195" y="389417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5829173" y="4062141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6287327" y="391966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669245" y="395817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7087755" y="346874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7823586" y="360408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7491349" y="3998133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865160" y="3927156"/>
            <a:ext cx="2252251" cy="836510"/>
            <a:chOff x="5140464" y="4593171"/>
            <a:chExt cx="4069080" cy="1511300"/>
          </a:xfrm>
        </p:grpSpPr>
        <p:sp>
          <p:nvSpPr>
            <p:cNvPr id="144" name="Rounded Rectangle 143"/>
            <p:cNvSpPr/>
            <p:nvPr/>
          </p:nvSpPr>
          <p:spPr>
            <a:xfrm>
              <a:off x="5140464" y="4593171"/>
              <a:ext cx="4069080" cy="1511300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6287327" y="493280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986237" y="505064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5583948" y="492348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5316232" y="525385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061756" y="589025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8239364" y="501735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686045" y="505107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7878180" y="5575327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8721914" y="5143776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5489453" y="5827782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5975168" y="5381874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6841555" y="5763774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7420622" y="5511319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7420622" y="5767380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506750" y="5831388"/>
              <a:ext cx="128016" cy="128016"/>
            </a:xfrm>
            <a:prstGeom prst="ellipse">
              <a:avLst/>
            </a:prstGeom>
            <a:solidFill>
              <a:srgbClr val="F26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6871161" y="1809072"/>
            <a:ext cx="835104" cy="835104"/>
            <a:chOff x="9975436" y="986542"/>
            <a:chExt cx="1508760" cy="1508760"/>
          </a:xfrm>
        </p:grpSpPr>
        <p:sp>
          <p:nvSpPr>
            <p:cNvPr id="161" name="Rounded Rectangle 160"/>
            <p:cNvSpPr/>
            <p:nvPr/>
          </p:nvSpPr>
          <p:spPr>
            <a:xfrm>
              <a:off x="9975436" y="986542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10043009" y="1054115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009" y="1056130"/>
              <a:ext cx="1371600" cy="137160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6871161" y="2862707"/>
            <a:ext cx="835104" cy="835104"/>
            <a:chOff x="9970102" y="2795306"/>
            <a:chExt cx="1508760" cy="1508760"/>
          </a:xfrm>
        </p:grpSpPr>
        <p:sp>
          <p:nvSpPr>
            <p:cNvPr id="165" name="Rounded Rectangle 164"/>
            <p:cNvSpPr/>
            <p:nvPr/>
          </p:nvSpPr>
          <p:spPr>
            <a:xfrm>
              <a:off x="9970102" y="2795306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10037675" y="2862879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690" y="2864894"/>
              <a:ext cx="1371600" cy="1371600"/>
            </a:xfrm>
            <a:prstGeom prst="rect">
              <a:avLst/>
            </a:prstGeom>
          </p:spPr>
        </p:pic>
      </p:grpSp>
      <p:grpSp>
        <p:nvGrpSpPr>
          <p:cNvPr id="168" name="Group 167"/>
          <p:cNvGrpSpPr/>
          <p:nvPr/>
        </p:nvGrpSpPr>
        <p:grpSpPr>
          <a:xfrm>
            <a:off x="6870017" y="3915593"/>
            <a:ext cx="835104" cy="835104"/>
            <a:chOff x="9970102" y="4599095"/>
            <a:chExt cx="1508760" cy="1508760"/>
          </a:xfrm>
        </p:grpSpPr>
        <p:sp>
          <p:nvSpPr>
            <p:cNvPr id="169" name="Rounded Rectangle 168"/>
            <p:cNvSpPr/>
            <p:nvPr/>
          </p:nvSpPr>
          <p:spPr>
            <a:xfrm>
              <a:off x="9970102" y="4599095"/>
              <a:ext cx="1508760" cy="1508760"/>
            </a:xfrm>
            <a:prstGeom prst="roundRect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037675" y="4666668"/>
              <a:ext cx="1373615" cy="13736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690" y="4632066"/>
              <a:ext cx="1371600" cy="1371600"/>
            </a:xfrm>
            <a:prstGeom prst="rect">
              <a:avLst/>
            </a:prstGeom>
          </p:spPr>
        </p:pic>
      </p:grpSp>
      <p:sp>
        <p:nvSpPr>
          <p:cNvPr id="172" name="Rounded Rectangle 171"/>
          <p:cNvSpPr/>
          <p:nvPr/>
        </p:nvSpPr>
        <p:spPr>
          <a:xfrm>
            <a:off x="4351772" y="2351323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172"/>
          <p:cNvSpPr/>
          <p:nvPr/>
        </p:nvSpPr>
        <p:spPr>
          <a:xfrm>
            <a:off x="5319453" y="3219384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ounded Rectangle 173"/>
          <p:cNvSpPr/>
          <p:nvPr/>
        </p:nvSpPr>
        <p:spPr>
          <a:xfrm>
            <a:off x="4817335" y="4095599"/>
            <a:ext cx="212959" cy="212959"/>
          </a:xfrm>
          <a:prstGeom prst="roundRect">
            <a:avLst/>
          </a:prstGeom>
          <a:noFill/>
          <a:ln w="15875">
            <a:solidFill>
              <a:srgbClr val="CB3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3138024" y="3308015"/>
            <a:ext cx="2181429" cy="17849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4568420" y="1825947"/>
            <a:ext cx="2338999" cy="801732"/>
            <a:chOff x="6352889" y="1043257"/>
            <a:chExt cx="4225804" cy="1448467"/>
          </a:xfrm>
        </p:grpSpPr>
        <p:cxnSp>
          <p:nvCxnSpPr>
            <p:cNvPr id="177" name="Straight Connector 176"/>
            <p:cNvCxnSpPr/>
            <p:nvPr/>
          </p:nvCxnSpPr>
          <p:spPr>
            <a:xfrm flipV="1">
              <a:off x="6352889" y="1043257"/>
              <a:ext cx="4225804" cy="937528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6352889" y="2365530"/>
              <a:ext cx="4225804" cy="126194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5538282" y="2888480"/>
            <a:ext cx="1369138" cy="771929"/>
            <a:chOff x="8077874" y="2855883"/>
            <a:chExt cx="2473582" cy="1394623"/>
          </a:xfrm>
        </p:grpSpPr>
        <p:cxnSp>
          <p:nvCxnSpPr>
            <p:cNvPr id="180" name="Straight Connector 179"/>
            <p:cNvCxnSpPr/>
            <p:nvPr/>
          </p:nvCxnSpPr>
          <p:spPr>
            <a:xfrm flipV="1">
              <a:off x="8077874" y="2855883"/>
              <a:ext cx="2473580" cy="590448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8077874" y="3845024"/>
              <a:ext cx="2473582" cy="405482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4923816" y="3951588"/>
            <a:ext cx="1983603" cy="776272"/>
            <a:chOff x="6949589" y="4681922"/>
            <a:chExt cx="3583720" cy="1402470"/>
          </a:xfrm>
        </p:grpSpPr>
        <p:cxnSp>
          <p:nvCxnSpPr>
            <p:cNvPr id="183" name="Straight Connector 182"/>
            <p:cNvCxnSpPr>
              <a:stCxn id="174" idx="0"/>
            </p:cNvCxnSpPr>
            <p:nvPr/>
          </p:nvCxnSpPr>
          <p:spPr>
            <a:xfrm flipV="1">
              <a:off x="6949589" y="4681922"/>
              <a:ext cx="3583720" cy="260181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141960" y="5360301"/>
              <a:ext cx="3391349" cy="724091"/>
            </a:xfrm>
            <a:prstGeom prst="line">
              <a:avLst/>
            </a:prstGeom>
            <a:ln w="9525">
              <a:solidFill>
                <a:srgbClr val="CB32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Bent Arrow 184"/>
          <p:cNvSpPr/>
          <p:nvPr/>
        </p:nvSpPr>
        <p:spPr>
          <a:xfrm rot="5400000">
            <a:off x="3521817" y="1392244"/>
            <a:ext cx="265273" cy="1641329"/>
          </a:xfrm>
          <a:prstGeom prst="bentArrow">
            <a:avLst>
              <a:gd name="adj1" fmla="val 5690"/>
              <a:gd name="adj2" fmla="val 10552"/>
              <a:gd name="adj3" fmla="val 25369"/>
              <a:gd name="adj4" fmla="val 2891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Bent Arrow 185"/>
          <p:cNvSpPr/>
          <p:nvPr/>
        </p:nvSpPr>
        <p:spPr>
          <a:xfrm rot="5400000" flipH="1">
            <a:off x="3830011" y="3421913"/>
            <a:ext cx="225903" cy="2026156"/>
          </a:xfrm>
          <a:prstGeom prst="bentArrow">
            <a:avLst>
              <a:gd name="adj1" fmla="val 5690"/>
              <a:gd name="adj2" fmla="val 10552"/>
              <a:gd name="adj3" fmla="val 25369"/>
              <a:gd name="adj4" fmla="val 2891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Bent Arrow 186"/>
          <p:cNvSpPr/>
          <p:nvPr/>
        </p:nvSpPr>
        <p:spPr>
          <a:xfrm rot="10800000">
            <a:off x="2850662" y="2567053"/>
            <a:ext cx="1609550" cy="160011"/>
          </a:xfrm>
          <a:prstGeom prst="bentArrow">
            <a:avLst>
              <a:gd name="adj1" fmla="val 10604"/>
              <a:gd name="adj2" fmla="val 17922"/>
              <a:gd name="adj3" fmla="val 50000"/>
              <a:gd name="adj4" fmla="val 28915"/>
            </a:avLst>
          </a:prstGeom>
          <a:solidFill>
            <a:srgbClr val="BF78C7"/>
          </a:solidFill>
          <a:ln w="15875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8" name="Bent Arrow 187"/>
          <p:cNvSpPr/>
          <p:nvPr/>
        </p:nvSpPr>
        <p:spPr>
          <a:xfrm rot="10800000">
            <a:off x="3138023" y="3435184"/>
            <a:ext cx="2277141" cy="357741"/>
          </a:xfrm>
          <a:prstGeom prst="bentArrow">
            <a:avLst>
              <a:gd name="adj1" fmla="val 4121"/>
              <a:gd name="adj2" fmla="val 9471"/>
              <a:gd name="adj3" fmla="val 22127"/>
              <a:gd name="adj4" fmla="val 28915"/>
            </a:avLst>
          </a:prstGeom>
          <a:solidFill>
            <a:srgbClr val="BF78C7"/>
          </a:solidFill>
          <a:ln w="127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2929884" y="4202079"/>
            <a:ext cx="1887451" cy="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itle 1"/>
          <p:cNvSpPr txBox="1">
            <a:spLocks/>
          </p:cNvSpPr>
          <p:nvPr/>
        </p:nvSpPr>
        <p:spPr>
          <a:xfrm>
            <a:off x="3865270" y="4873730"/>
            <a:ext cx="2261741" cy="185309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inion Pro" panose="02040503050306020203" pitchFamily="18" charset="0"/>
              </a:rPr>
              <a:t>Property space</a:t>
            </a:r>
          </a:p>
        </p:txBody>
      </p:sp>
      <p:sp>
        <p:nvSpPr>
          <p:cNvPr id="191" name="矩形 103"/>
          <p:cNvSpPr/>
          <p:nvPr/>
        </p:nvSpPr>
        <p:spPr>
          <a:xfrm>
            <a:off x="2827399" y="1633506"/>
            <a:ext cx="5327126" cy="3509994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497">
            <a:off x="1808081" y="3934945"/>
            <a:ext cx="1043151" cy="1043151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86" y="2791387"/>
            <a:ext cx="1043151" cy="1043151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4359">
            <a:off x="1788920" y="1703021"/>
            <a:ext cx="1042276" cy="1042276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4151223" y="2572921"/>
            <a:ext cx="1380527" cy="1379286"/>
            <a:chOff x="4781549" y="1957385"/>
            <a:chExt cx="2686051" cy="2683635"/>
          </a:xfrm>
        </p:grpSpPr>
        <p:sp>
          <p:nvSpPr>
            <p:cNvPr id="99" name="Circular Arrow 98"/>
            <p:cNvSpPr/>
            <p:nvPr/>
          </p:nvSpPr>
          <p:spPr>
            <a:xfrm>
              <a:off x="4781549" y="1957387"/>
              <a:ext cx="2686050" cy="2683633"/>
            </a:xfrm>
            <a:prstGeom prst="circularArrow">
              <a:avLst>
                <a:gd name="adj1" fmla="val 9570"/>
                <a:gd name="adj2" fmla="val 1142319"/>
                <a:gd name="adj3" fmla="val 20331625"/>
                <a:gd name="adj4" fmla="val 10800000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Circular Arrow 99"/>
            <p:cNvSpPr/>
            <p:nvPr/>
          </p:nvSpPr>
          <p:spPr>
            <a:xfrm rot="10800000">
              <a:off x="4781550" y="1957385"/>
              <a:ext cx="2686050" cy="2683633"/>
            </a:xfrm>
            <a:prstGeom prst="circularArrow">
              <a:avLst>
                <a:gd name="adj1" fmla="val 9570"/>
                <a:gd name="adj2" fmla="val 1142319"/>
                <a:gd name="adj3" fmla="val 20331625"/>
                <a:gd name="adj4" fmla="val 10800000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158326" y="2964657"/>
            <a:ext cx="203916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Score = 0.95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01" grpId="0"/>
      <p:bldP spid="10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altLang="zh-CN" dirty="0" smtClean="0"/>
              <a:t>Importance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623121" y="2014014"/>
            <a:ext cx="3136605" cy="2632028"/>
            <a:chOff x="6957065" y="1347014"/>
            <a:chExt cx="4742342" cy="3979454"/>
          </a:xfrm>
        </p:grpSpPr>
        <p:sp>
          <p:nvSpPr>
            <p:cNvPr id="46" name="Freeform 45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69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67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65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60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Property weight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0197" y="442773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Unary</a:t>
            </a:r>
            <a:r>
              <a:rPr lang="zh-CN" alt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  <a:endParaRPr lang="en-US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0790" y="445716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Binary</a:t>
            </a:r>
            <a:r>
              <a:rPr lang="zh-CN" altLang="en-US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nion Pro" panose="02040503050306020203" pitchFamily="18" charset="0"/>
              </a:rPr>
              <a:t>properties</a:t>
            </a:r>
            <a:endParaRPr lang="en-US" b="1" dirty="0">
              <a:solidFill>
                <a:schemeClr val="bg1"/>
              </a:solidFill>
              <a:latin typeface="Minion Pro" panose="02040503050306020203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3026" y="1825148"/>
            <a:ext cx="4312870" cy="2610579"/>
            <a:chOff x="363026" y="1773728"/>
            <a:chExt cx="4312870" cy="2610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1" y="1845520"/>
              <a:ext cx="1593126" cy="11948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1" y="3125132"/>
              <a:ext cx="1593126" cy="11948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670" y="1845520"/>
              <a:ext cx="1593126" cy="119484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98676" y="3148208"/>
              <a:ext cx="1028700" cy="1028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00" dirty="0" smtClean="0">
                  <a:solidFill>
                    <a:schemeClr val="bg1"/>
                  </a:solidFill>
                </a:rPr>
                <a:t>…</a:t>
              </a:r>
              <a:endParaRPr 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ular Callout 41"/>
            <p:cNvSpPr/>
            <p:nvPr/>
          </p:nvSpPr>
          <p:spPr>
            <a:xfrm>
              <a:off x="363026" y="1773728"/>
              <a:ext cx="4312870" cy="2610579"/>
            </a:xfrm>
            <a:custGeom>
              <a:avLst/>
              <a:gdLst>
                <a:gd name="connsiteX0" fmla="*/ 0 w 3245640"/>
                <a:gd name="connsiteY0" fmla="*/ 458152 h 2748860"/>
                <a:gd name="connsiteX1" fmla="*/ 458152 w 3245640"/>
                <a:gd name="connsiteY1" fmla="*/ 0 h 2748860"/>
                <a:gd name="connsiteX2" fmla="*/ 1893290 w 3245640"/>
                <a:gd name="connsiteY2" fmla="*/ 0 h 2748860"/>
                <a:gd name="connsiteX3" fmla="*/ 1893290 w 3245640"/>
                <a:gd name="connsiteY3" fmla="*/ 0 h 2748860"/>
                <a:gd name="connsiteX4" fmla="*/ 2704700 w 3245640"/>
                <a:gd name="connsiteY4" fmla="*/ 0 h 2748860"/>
                <a:gd name="connsiteX5" fmla="*/ 2787488 w 3245640"/>
                <a:gd name="connsiteY5" fmla="*/ 0 h 2748860"/>
                <a:gd name="connsiteX6" fmla="*/ 3245640 w 3245640"/>
                <a:gd name="connsiteY6" fmla="*/ 458152 h 2748860"/>
                <a:gd name="connsiteX7" fmla="*/ 3245640 w 3245640"/>
                <a:gd name="connsiteY7" fmla="*/ 458143 h 2748860"/>
                <a:gd name="connsiteX8" fmla="*/ 4583980 w 3245640"/>
                <a:gd name="connsiteY8" fmla="*/ 556589 h 2748860"/>
                <a:gd name="connsiteX9" fmla="*/ 3245640 w 3245640"/>
                <a:gd name="connsiteY9" fmla="*/ 1145358 h 2748860"/>
                <a:gd name="connsiteX10" fmla="*/ 3245640 w 3245640"/>
                <a:gd name="connsiteY10" fmla="*/ 2290708 h 2748860"/>
                <a:gd name="connsiteX11" fmla="*/ 2787488 w 3245640"/>
                <a:gd name="connsiteY11" fmla="*/ 2748860 h 2748860"/>
                <a:gd name="connsiteX12" fmla="*/ 2704700 w 3245640"/>
                <a:gd name="connsiteY12" fmla="*/ 2748860 h 2748860"/>
                <a:gd name="connsiteX13" fmla="*/ 1893290 w 3245640"/>
                <a:gd name="connsiteY13" fmla="*/ 2748860 h 2748860"/>
                <a:gd name="connsiteX14" fmla="*/ 1893290 w 3245640"/>
                <a:gd name="connsiteY14" fmla="*/ 2748860 h 2748860"/>
                <a:gd name="connsiteX15" fmla="*/ 458152 w 3245640"/>
                <a:gd name="connsiteY15" fmla="*/ 2748860 h 2748860"/>
                <a:gd name="connsiteX16" fmla="*/ 0 w 3245640"/>
                <a:gd name="connsiteY16" fmla="*/ 2290708 h 2748860"/>
                <a:gd name="connsiteX17" fmla="*/ 0 w 3245640"/>
                <a:gd name="connsiteY17" fmla="*/ 1145358 h 2748860"/>
                <a:gd name="connsiteX18" fmla="*/ 0 w 3245640"/>
                <a:gd name="connsiteY18" fmla="*/ 458143 h 2748860"/>
                <a:gd name="connsiteX19" fmla="*/ 0 w 3245640"/>
                <a:gd name="connsiteY19" fmla="*/ 458143 h 2748860"/>
                <a:gd name="connsiteX20" fmla="*/ 0 w 3245640"/>
                <a:gd name="connsiteY20" fmla="*/ 458152 h 2748860"/>
                <a:gd name="connsiteX0" fmla="*/ 0 w 4583980"/>
                <a:gd name="connsiteY0" fmla="*/ 458152 h 2748860"/>
                <a:gd name="connsiteX1" fmla="*/ 255595 w 4583980"/>
                <a:gd name="connsiteY1" fmla="*/ 5787 h 2748860"/>
                <a:gd name="connsiteX2" fmla="*/ 1893290 w 4583980"/>
                <a:gd name="connsiteY2" fmla="*/ 0 h 2748860"/>
                <a:gd name="connsiteX3" fmla="*/ 1893290 w 4583980"/>
                <a:gd name="connsiteY3" fmla="*/ 0 h 2748860"/>
                <a:gd name="connsiteX4" fmla="*/ 2704700 w 4583980"/>
                <a:gd name="connsiteY4" fmla="*/ 0 h 2748860"/>
                <a:gd name="connsiteX5" fmla="*/ 2787488 w 4583980"/>
                <a:gd name="connsiteY5" fmla="*/ 0 h 2748860"/>
                <a:gd name="connsiteX6" fmla="*/ 3245640 w 4583980"/>
                <a:gd name="connsiteY6" fmla="*/ 458152 h 2748860"/>
                <a:gd name="connsiteX7" fmla="*/ 3245640 w 4583980"/>
                <a:gd name="connsiteY7" fmla="*/ 458143 h 2748860"/>
                <a:gd name="connsiteX8" fmla="*/ 4583980 w 4583980"/>
                <a:gd name="connsiteY8" fmla="*/ 556589 h 2748860"/>
                <a:gd name="connsiteX9" fmla="*/ 3245640 w 4583980"/>
                <a:gd name="connsiteY9" fmla="*/ 1145358 h 2748860"/>
                <a:gd name="connsiteX10" fmla="*/ 3245640 w 4583980"/>
                <a:gd name="connsiteY10" fmla="*/ 2290708 h 2748860"/>
                <a:gd name="connsiteX11" fmla="*/ 2787488 w 4583980"/>
                <a:gd name="connsiteY11" fmla="*/ 2748860 h 2748860"/>
                <a:gd name="connsiteX12" fmla="*/ 2704700 w 4583980"/>
                <a:gd name="connsiteY12" fmla="*/ 2748860 h 2748860"/>
                <a:gd name="connsiteX13" fmla="*/ 1893290 w 4583980"/>
                <a:gd name="connsiteY13" fmla="*/ 2748860 h 2748860"/>
                <a:gd name="connsiteX14" fmla="*/ 1893290 w 4583980"/>
                <a:gd name="connsiteY14" fmla="*/ 2748860 h 2748860"/>
                <a:gd name="connsiteX15" fmla="*/ 458152 w 4583980"/>
                <a:gd name="connsiteY15" fmla="*/ 2748860 h 2748860"/>
                <a:gd name="connsiteX16" fmla="*/ 0 w 4583980"/>
                <a:gd name="connsiteY16" fmla="*/ 2290708 h 2748860"/>
                <a:gd name="connsiteX17" fmla="*/ 0 w 4583980"/>
                <a:gd name="connsiteY17" fmla="*/ 1145358 h 2748860"/>
                <a:gd name="connsiteX18" fmla="*/ 0 w 4583980"/>
                <a:gd name="connsiteY18" fmla="*/ 458143 h 2748860"/>
                <a:gd name="connsiteX19" fmla="*/ 0 w 4583980"/>
                <a:gd name="connsiteY19" fmla="*/ 458143 h 2748860"/>
                <a:gd name="connsiteX20" fmla="*/ 0 w 4583980"/>
                <a:gd name="connsiteY20" fmla="*/ 458152 h 2748860"/>
                <a:gd name="connsiteX0" fmla="*/ 0 w 4583980"/>
                <a:gd name="connsiteY0" fmla="*/ 458152 h 2748860"/>
                <a:gd name="connsiteX1" fmla="*/ 255595 w 4583980"/>
                <a:gd name="connsiteY1" fmla="*/ 5787 h 2748860"/>
                <a:gd name="connsiteX2" fmla="*/ 1893290 w 4583980"/>
                <a:gd name="connsiteY2" fmla="*/ 0 h 2748860"/>
                <a:gd name="connsiteX3" fmla="*/ 1893290 w 4583980"/>
                <a:gd name="connsiteY3" fmla="*/ 0 h 2748860"/>
                <a:gd name="connsiteX4" fmla="*/ 2704700 w 4583980"/>
                <a:gd name="connsiteY4" fmla="*/ 0 h 2748860"/>
                <a:gd name="connsiteX5" fmla="*/ 3001620 w 4583980"/>
                <a:gd name="connsiteY5" fmla="*/ 5787 h 2748860"/>
                <a:gd name="connsiteX6" fmla="*/ 3245640 w 4583980"/>
                <a:gd name="connsiteY6" fmla="*/ 458152 h 2748860"/>
                <a:gd name="connsiteX7" fmla="*/ 3245640 w 4583980"/>
                <a:gd name="connsiteY7" fmla="*/ 458143 h 2748860"/>
                <a:gd name="connsiteX8" fmla="*/ 4583980 w 4583980"/>
                <a:gd name="connsiteY8" fmla="*/ 556589 h 2748860"/>
                <a:gd name="connsiteX9" fmla="*/ 3245640 w 4583980"/>
                <a:gd name="connsiteY9" fmla="*/ 1145358 h 2748860"/>
                <a:gd name="connsiteX10" fmla="*/ 3245640 w 4583980"/>
                <a:gd name="connsiteY10" fmla="*/ 2290708 h 2748860"/>
                <a:gd name="connsiteX11" fmla="*/ 2787488 w 4583980"/>
                <a:gd name="connsiteY11" fmla="*/ 2748860 h 2748860"/>
                <a:gd name="connsiteX12" fmla="*/ 2704700 w 4583980"/>
                <a:gd name="connsiteY12" fmla="*/ 2748860 h 2748860"/>
                <a:gd name="connsiteX13" fmla="*/ 1893290 w 4583980"/>
                <a:gd name="connsiteY13" fmla="*/ 2748860 h 2748860"/>
                <a:gd name="connsiteX14" fmla="*/ 1893290 w 4583980"/>
                <a:gd name="connsiteY14" fmla="*/ 2748860 h 2748860"/>
                <a:gd name="connsiteX15" fmla="*/ 458152 w 4583980"/>
                <a:gd name="connsiteY15" fmla="*/ 2748860 h 2748860"/>
                <a:gd name="connsiteX16" fmla="*/ 0 w 4583980"/>
                <a:gd name="connsiteY16" fmla="*/ 2290708 h 2748860"/>
                <a:gd name="connsiteX17" fmla="*/ 0 w 4583980"/>
                <a:gd name="connsiteY17" fmla="*/ 1145358 h 2748860"/>
                <a:gd name="connsiteX18" fmla="*/ 0 w 4583980"/>
                <a:gd name="connsiteY18" fmla="*/ 458143 h 2748860"/>
                <a:gd name="connsiteX19" fmla="*/ 0 w 4583980"/>
                <a:gd name="connsiteY19" fmla="*/ 458143 h 2748860"/>
                <a:gd name="connsiteX20" fmla="*/ 0 w 4583980"/>
                <a:gd name="connsiteY20" fmla="*/ 458152 h 2748860"/>
                <a:gd name="connsiteX0" fmla="*/ 0 w 4583980"/>
                <a:gd name="connsiteY0" fmla="*/ 458152 h 2748860"/>
                <a:gd name="connsiteX1" fmla="*/ 255595 w 4583980"/>
                <a:gd name="connsiteY1" fmla="*/ 5787 h 2748860"/>
                <a:gd name="connsiteX2" fmla="*/ 1893290 w 4583980"/>
                <a:gd name="connsiteY2" fmla="*/ 0 h 2748860"/>
                <a:gd name="connsiteX3" fmla="*/ 1893290 w 4583980"/>
                <a:gd name="connsiteY3" fmla="*/ 0 h 2748860"/>
                <a:gd name="connsiteX4" fmla="*/ 2704700 w 4583980"/>
                <a:gd name="connsiteY4" fmla="*/ 0 h 2748860"/>
                <a:gd name="connsiteX5" fmla="*/ 3024770 w 4583980"/>
                <a:gd name="connsiteY5" fmla="*/ 5787 h 2748860"/>
                <a:gd name="connsiteX6" fmla="*/ 3245640 w 4583980"/>
                <a:gd name="connsiteY6" fmla="*/ 458152 h 2748860"/>
                <a:gd name="connsiteX7" fmla="*/ 3245640 w 4583980"/>
                <a:gd name="connsiteY7" fmla="*/ 458143 h 2748860"/>
                <a:gd name="connsiteX8" fmla="*/ 4583980 w 4583980"/>
                <a:gd name="connsiteY8" fmla="*/ 556589 h 2748860"/>
                <a:gd name="connsiteX9" fmla="*/ 3245640 w 4583980"/>
                <a:gd name="connsiteY9" fmla="*/ 1145358 h 2748860"/>
                <a:gd name="connsiteX10" fmla="*/ 3245640 w 4583980"/>
                <a:gd name="connsiteY10" fmla="*/ 2290708 h 2748860"/>
                <a:gd name="connsiteX11" fmla="*/ 2787488 w 4583980"/>
                <a:gd name="connsiteY11" fmla="*/ 2748860 h 2748860"/>
                <a:gd name="connsiteX12" fmla="*/ 2704700 w 4583980"/>
                <a:gd name="connsiteY12" fmla="*/ 2748860 h 2748860"/>
                <a:gd name="connsiteX13" fmla="*/ 1893290 w 4583980"/>
                <a:gd name="connsiteY13" fmla="*/ 2748860 h 2748860"/>
                <a:gd name="connsiteX14" fmla="*/ 1893290 w 4583980"/>
                <a:gd name="connsiteY14" fmla="*/ 2748860 h 2748860"/>
                <a:gd name="connsiteX15" fmla="*/ 458152 w 4583980"/>
                <a:gd name="connsiteY15" fmla="*/ 2748860 h 2748860"/>
                <a:gd name="connsiteX16" fmla="*/ 0 w 4583980"/>
                <a:gd name="connsiteY16" fmla="*/ 2290708 h 2748860"/>
                <a:gd name="connsiteX17" fmla="*/ 0 w 4583980"/>
                <a:gd name="connsiteY17" fmla="*/ 1145358 h 2748860"/>
                <a:gd name="connsiteX18" fmla="*/ 0 w 4583980"/>
                <a:gd name="connsiteY18" fmla="*/ 458143 h 2748860"/>
                <a:gd name="connsiteX19" fmla="*/ 0 w 4583980"/>
                <a:gd name="connsiteY19" fmla="*/ 458143 h 2748860"/>
                <a:gd name="connsiteX20" fmla="*/ 0 w 4583980"/>
                <a:gd name="connsiteY20" fmla="*/ 458152 h 2748860"/>
                <a:gd name="connsiteX0" fmla="*/ 0 w 4583980"/>
                <a:gd name="connsiteY0" fmla="*/ 458152 h 2748861"/>
                <a:gd name="connsiteX1" fmla="*/ 255595 w 4583980"/>
                <a:gd name="connsiteY1" fmla="*/ 5787 h 2748861"/>
                <a:gd name="connsiteX2" fmla="*/ 1893290 w 4583980"/>
                <a:gd name="connsiteY2" fmla="*/ 0 h 2748861"/>
                <a:gd name="connsiteX3" fmla="*/ 1893290 w 4583980"/>
                <a:gd name="connsiteY3" fmla="*/ 0 h 2748861"/>
                <a:gd name="connsiteX4" fmla="*/ 2704700 w 4583980"/>
                <a:gd name="connsiteY4" fmla="*/ 0 h 2748861"/>
                <a:gd name="connsiteX5" fmla="*/ 3024770 w 4583980"/>
                <a:gd name="connsiteY5" fmla="*/ 5787 h 2748861"/>
                <a:gd name="connsiteX6" fmla="*/ 3245640 w 4583980"/>
                <a:gd name="connsiteY6" fmla="*/ 458152 h 2748861"/>
                <a:gd name="connsiteX7" fmla="*/ 3245640 w 4583980"/>
                <a:gd name="connsiteY7" fmla="*/ 458143 h 2748861"/>
                <a:gd name="connsiteX8" fmla="*/ 4583980 w 4583980"/>
                <a:gd name="connsiteY8" fmla="*/ 556589 h 2748861"/>
                <a:gd name="connsiteX9" fmla="*/ 3245640 w 4583980"/>
                <a:gd name="connsiteY9" fmla="*/ 1145358 h 2748861"/>
                <a:gd name="connsiteX10" fmla="*/ 3245640 w 4583980"/>
                <a:gd name="connsiteY10" fmla="*/ 2290708 h 2748861"/>
                <a:gd name="connsiteX11" fmla="*/ 2787488 w 4583980"/>
                <a:gd name="connsiteY11" fmla="*/ 2748860 h 2748861"/>
                <a:gd name="connsiteX12" fmla="*/ 2704700 w 4583980"/>
                <a:gd name="connsiteY12" fmla="*/ 2748860 h 2748861"/>
                <a:gd name="connsiteX13" fmla="*/ 1893290 w 4583980"/>
                <a:gd name="connsiteY13" fmla="*/ 2748860 h 2748861"/>
                <a:gd name="connsiteX14" fmla="*/ 1893290 w 4583980"/>
                <a:gd name="connsiteY14" fmla="*/ 2748860 h 2748861"/>
                <a:gd name="connsiteX15" fmla="*/ 458152 w 4583980"/>
                <a:gd name="connsiteY15" fmla="*/ 2748860 h 2748861"/>
                <a:gd name="connsiteX16" fmla="*/ 5787 w 4583980"/>
                <a:gd name="connsiteY16" fmla="*/ 2499053 h 2748861"/>
                <a:gd name="connsiteX17" fmla="*/ 0 w 4583980"/>
                <a:gd name="connsiteY17" fmla="*/ 1145358 h 2748861"/>
                <a:gd name="connsiteX18" fmla="*/ 0 w 4583980"/>
                <a:gd name="connsiteY18" fmla="*/ 458143 h 2748861"/>
                <a:gd name="connsiteX19" fmla="*/ 0 w 4583980"/>
                <a:gd name="connsiteY19" fmla="*/ 458143 h 2748861"/>
                <a:gd name="connsiteX20" fmla="*/ 0 w 4583980"/>
                <a:gd name="connsiteY20" fmla="*/ 458152 h 2748861"/>
                <a:gd name="connsiteX0" fmla="*/ 0 w 4583980"/>
                <a:gd name="connsiteY0" fmla="*/ 458152 h 2750180"/>
                <a:gd name="connsiteX1" fmla="*/ 255595 w 4583980"/>
                <a:gd name="connsiteY1" fmla="*/ 5787 h 2750180"/>
                <a:gd name="connsiteX2" fmla="*/ 1893290 w 4583980"/>
                <a:gd name="connsiteY2" fmla="*/ 0 h 2750180"/>
                <a:gd name="connsiteX3" fmla="*/ 1893290 w 4583980"/>
                <a:gd name="connsiteY3" fmla="*/ 0 h 2750180"/>
                <a:gd name="connsiteX4" fmla="*/ 2704700 w 4583980"/>
                <a:gd name="connsiteY4" fmla="*/ 0 h 2750180"/>
                <a:gd name="connsiteX5" fmla="*/ 3024770 w 4583980"/>
                <a:gd name="connsiteY5" fmla="*/ 5787 h 2750180"/>
                <a:gd name="connsiteX6" fmla="*/ 3245640 w 4583980"/>
                <a:gd name="connsiteY6" fmla="*/ 458152 h 2750180"/>
                <a:gd name="connsiteX7" fmla="*/ 3245640 w 4583980"/>
                <a:gd name="connsiteY7" fmla="*/ 458143 h 2750180"/>
                <a:gd name="connsiteX8" fmla="*/ 4583980 w 4583980"/>
                <a:gd name="connsiteY8" fmla="*/ 556589 h 2750180"/>
                <a:gd name="connsiteX9" fmla="*/ 3245640 w 4583980"/>
                <a:gd name="connsiteY9" fmla="*/ 1145358 h 2750180"/>
                <a:gd name="connsiteX10" fmla="*/ 3257214 w 4583980"/>
                <a:gd name="connsiteY10" fmla="*/ 2527989 h 2750180"/>
                <a:gd name="connsiteX11" fmla="*/ 2787488 w 4583980"/>
                <a:gd name="connsiteY11" fmla="*/ 2748860 h 2750180"/>
                <a:gd name="connsiteX12" fmla="*/ 2704700 w 4583980"/>
                <a:gd name="connsiteY12" fmla="*/ 2748860 h 2750180"/>
                <a:gd name="connsiteX13" fmla="*/ 1893290 w 4583980"/>
                <a:gd name="connsiteY13" fmla="*/ 2748860 h 2750180"/>
                <a:gd name="connsiteX14" fmla="*/ 1893290 w 4583980"/>
                <a:gd name="connsiteY14" fmla="*/ 2748860 h 2750180"/>
                <a:gd name="connsiteX15" fmla="*/ 458152 w 4583980"/>
                <a:gd name="connsiteY15" fmla="*/ 2748860 h 2750180"/>
                <a:gd name="connsiteX16" fmla="*/ 5787 w 4583980"/>
                <a:gd name="connsiteY16" fmla="*/ 2499053 h 2750180"/>
                <a:gd name="connsiteX17" fmla="*/ 0 w 4583980"/>
                <a:gd name="connsiteY17" fmla="*/ 1145358 h 2750180"/>
                <a:gd name="connsiteX18" fmla="*/ 0 w 4583980"/>
                <a:gd name="connsiteY18" fmla="*/ 458143 h 2750180"/>
                <a:gd name="connsiteX19" fmla="*/ 0 w 4583980"/>
                <a:gd name="connsiteY19" fmla="*/ 458143 h 2750180"/>
                <a:gd name="connsiteX20" fmla="*/ 0 w 4583980"/>
                <a:gd name="connsiteY20" fmla="*/ 458152 h 2750180"/>
                <a:gd name="connsiteX0" fmla="*/ 0 w 4583980"/>
                <a:gd name="connsiteY0" fmla="*/ 458152 h 2748861"/>
                <a:gd name="connsiteX1" fmla="*/ 255595 w 4583980"/>
                <a:gd name="connsiteY1" fmla="*/ 5787 h 2748861"/>
                <a:gd name="connsiteX2" fmla="*/ 1893290 w 4583980"/>
                <a:gd name="connsiteY2" fmla="*/ 0 h 2748861"/>
                <a:gd name="connsiteX3" fmla="*/ 1893290 w 4583980"/>
                <a:gd name="connsiteY3" fmla="*/ 0 h 2748861"/>
                <a:gd name="connsiteX4" fmla="*/ 2704700 w 4583980"/>
                <a:gd name="connsiteY4" fmla="*/ 0 h 2748861"/>
                <a:gd name="connsiteX5" fmla="*/ 3024770 w 4583980"/>
                <a:gd name="connsiteY5" fmla="*/ 5787 h 2748861"/>
                <a:gd name="connsiteX6" fmla="*/ 3245640 w 4583980"/>
                <a:gd name="connsiteY6" fmla="*/ 458152 h 2748861"/>
                <a:gd name="connsiteX7" fmla="*/ 3245640 w 4583980"/>
                <a:gd name="connsiteY7" fmla="*/ 458143 h 2748861"/>
                <a:gd name="connsiteX8" fmla="*/ 4583980 w 4583980"/>
                <a:gd name="connsiteY8" fmla="*/ 556589 h 2748861"/>
                <a:gd name="connsiteX9" fmla="*/ 3245640 w 4583980"/>
                <a:gd name="connsiteY9" fmla="*/ 1145358 h 2748861"/>
                <a:gd name="connsiteX10" fmla="*/ 3263002 w 4583980"/>
                <a:gd name="connsiteY10" fmla="*/ 2499053 h 2748861"/>
                <a:gd name="connsiteX11" fmla="*/ 2787488 w 4583980"/>
                <a:gd name="connsiteY11" fmla="*/ 2748860 h 2748861"/>
                <a:gd name="connsiteX12" fmla="*/ 2704700 w 4583980"/>
                <a:gd name="connsiteY12" fmla="*/ 2748860 h 2748861"/>
                <a:gd name="connsiteX13" fmla="*/ 1893290 w 4583980"/>
                <a:gd name="connsiteY13" fmla="*/ 2748860 h 2748861"/>
                <a:gd name="connsiteX14" fmla="*/ 1893290 w 4583980"/>
                <a:gd name="connsiteY14" fmla="*/ 2748860 h 2748861"/>
                <a:gd name="connsiteX15" fmla="*/ 458152 w 4583980"/>
                <a:gd name="connsiteY15" fmla="*/ 2748860 h 2748861"/>
                <a:gd name="connsiteX16" fmla="*/ 5787 w 4583980"/>
                <a:gd name="connsiteY16" fmla="*/ 2499053 h 2748861"/>
                <a:gd name="connsiteX17" fmla="*/ 0 w 4583980"/>
                <a:gd name="connsiteY17" fmla="*/ 1145358 h 2748861"/>
                <a:gd name="connsiteX18" fmla="*/ 0 w 4583980"/>
                <a:gd name="connsiteY18" fmla="*/ 458143 h 2748861"/>
                <a:gd name="connsiteX19" fmla="*/ 0 w 4583980"/>
                <a:gd name="connsiteY19" fmla="*/ 458143 h 2748861"/>
                <a:gd name="connsiteX20" fmla="*/ 0 w 4583980"/>
                <a:gd name="connsiteY20" fmla="*/ 458152 h 2748861"/>
                <a:gd name="connsiteX0" fmla="*/ 0 w 4541322"/>
                <a:gd name="connsiteY0" fmla="*/ 458152 h 2748861"/>
                <a:gd name="connsiteX1" fmla="*/ 255595 w 4541322"/>
                <a:gd name="connsiteY1" fmla="*/ 5787 h 2748861"/>
                <a:gd name="connsiteX2" fmla="*/ 1893290 w 4541322"/>
                <a:gd name="connsiteY2" fmla="*/ 0 h 2748861"/>
                <a:gd name="connsiteX3" fmla="*/ 1893290 w 4541322"/>
                <a:gd name="connsiteY3" fmla="*/ 0 h 2748861"/>
                <a:gd name="connsiteX4" fmla="*/ 2704700 w 4541322"/>
                <a:gd name="connsiteY4" fmla="*/ 0 h 2748861"/>
                <a:gd name="connsiteX5" fmla="*/ 3024770 w 4541322"/>
                <a:gd name="connsiteY5" fmla="*/ 5787 h 2748861"/>
                <a:gd name="connsiteX6" fmla="*/ 3245640 w 4541322"/>
                <a:gd name="connsiteY6" fmla="*/ 458152 h 2748861"/>
                <a:gd name="connsiteX7" fmla="*/ 3245640 w 4541322"/>
                <a:gd name="connsiteY7" fmla="*/ 458143 h 2748861"/>
                <a:gd name="connsiteX8" fmla="*/ 4541322 w 4541322"/>
                <a:gd name="connsiteY8" fmla="*/ 465181 h 2748861"/>
                <a:gd name="connsiteX9" fmla="*/ 3245640 w 4541322"/>
                <a:gd name="connsiteY9" fmla="*/ 1145358 h 2748861"/>
                <a:gd name="connsiteX10" fmla="*/ 3263002 w 4541322"/>
                <a:gd name="connsiteY10" fmla="*/ 2499053 h 2748861"/>
                <a:gd name="connsiteX11" fmla="*/ 2787488 w 4541322"/>
                <a:gd name="connsiteY11" fmla="*/ 2748860 h 2748861"/>
                <a:gd name="connsiteX12" fmla="*/ 2704700 w 4541322"/>
                <a:gd name="connsiteY12" fmla="*/ 2748860 h 2748861"/>
                <a:gd name="connsiteX13" fmla="*/ 1893290 w 4541322"/>
                <a:gd name="connsiteY13" fmla="*/ 2748860 h 2748861"/>
                <a:gd name="connsiteX14" fmla="*/ 1893290 w 4541322"/>
                <a:gd name="connsiteY14" fmla="*/ 2748860 h 2748861"/>
                <a:gd name="connsiteX15" fmla="*/ 458152 w 4541322"/>
                <a:gd name="connsiteY15" fmla="*/ 2748860 h 2748861"/>
                <a:gd name="connsiteX16" fmla="*/ 5787 w 4541322"/>
                <a:gd name="connsiteY16" fmla="*/ 2499053 h 2748861"/>
                <a:gd name="connsiteX17" fmla="*/ 0 w 4541322"/>
                <a:gd name="connsiteY17" fmla="*/ 1145358 h 2748861"/>
                <a:gd name="connsiteX18" fmla="*/ 0 w 4541322"/>
                <a:gd name="connsiteY18" fmla="*/ 458143 h 2748861"/>
                <a:gd name="connsiteX19" fmla="*/ 0 w 4541322"/>
                <a:gd name="connsiteY19" fmla="*/ 458143 h 2748861"/>
                <a:gd name="connsiteX20" fmla="*/ 0 w 4541322"/>
                <a:gd name="connsiteY20" fmla="*/ 458152 h 2748861"/>
                <a:gd name="connsiteX0" fmla="*/ 0 w 4541322"/>
                <a:gd name="connsiteY0" fmla="*/ 458152 h 2748861"/>
                <a:gd name="connsiteX1" fmla="*/ 255595 w 4541322"/>
                <a:gd name="connsiteY1" fmla="*/ 5787 h 2748861"/>
                <a:gd name="connsiteX2" fmla="*/ 1893290 w 4541322"/>
                <a:gd name="connsiteY2" fmla="*/ 0 h 2748861"/>
                <a:gd name="connsiteX3" fmla="*/ 1893290 w 4541322"/>
                <a:gd name="connsiteY3" fmla="*/ 0 h 2748861"/>
                <a:gd name="connsiteX4" fmla="*/ 2704700 w 4541322"/>
                <a:gd name="connsiteY4" fmla="*/ 0 h 2748861"/>
                <a:gd name="connsiteX5" fmla="*/ 3024770 w 4541322"/>
                <a:gd name="connsiteY5" fmla="*/ 5787 h 2748861"/>
                <a:gd name="connsiteX6" fmla="*/ 3245640 w 4541322"/>
                <a:gd name="connsiteY6" fmla="*/ 458152 h 2748861"/>
                <a:gd name="connsiteX7" fmla="*/ 3245640 w 4541322"/>
                <a:gd name="connsiteY7" fmla="*/ 458143 h 2748861"/>
                <a:gd name="connsiteX8" fmla="*/ 4541322 w 4541322"/>
                <a:gd name="connsiteY8" fmla="*/ 465181 h 2748861"/>
                <a:gd name="connsiteX9" fmla="*/ 3239546 w 4541322"/>
                <a:gd name="connsiteY9" fmla="*/ 785818 h 2748861"/>
                <a:gd name="connsiteX10" fmla="*/ 3263002 w 4541322"/>
                <a:gd name="connsiteY10" fmla="*/ 2499053 h 2748861"/>
                <a:gd name="connsiteX11" fmla="*/ 2787488 w 4541322"/>
                <a:gd name="connsiteY11" fmla="*/ 2748860 h 2748861"/>
                <a:gd name="connsiteX12" fmla="*/ 2704700 w 4541322"/>
                <a:gd name="connsiteY12" fmla="*/ 2748860 h 2748861"/>
                <a:gd name="connsiteX13" fmla="*/ 1893290 w 4541322"/>
                <a:gd name="connsiteY13" fmla="*/ 2748860 h 2748861"/>
                <a:gd name="connsiteX14" fmla="*/ 1893290 w 4541322"/>
                <a:gd name="connsiteY14" fmla="*/ 2748860 h 2748861"/>
                <a:gd name="connsiteX15" fmla="*/ 458152 w 4541322"/>
                <a:gd name="connsiteY15" fmla="*/ 2748860 h 2748861"/>
                <a:gd name="connsiteX16" fmla="*/ 5787 w 4541322"/>
                <a:gd name="connsiteY16" fmla="*/ 2499053 h 2748861"/>
                <a:gd name="connsiteX17" fmla="*/ 0 w 4541322"/>
                <a:gd name="connsiteY17" fmla="*/ 1145358 h 2748861"/>
                <a:gd name="connsiteX18" fmla="*/ 0 w 4541322"/>
                <a:gd name="connsiteY18" fmla="*/ 458143 h 2748861"/>
                <a:gd name="connsiteX19" fmla="*/ 0 w 4541322"/>
                <a:gd name="connsiteY19" fmla="*/ 458143 h 2748861"/>
                <a:gd name="connsiteX20" fmla="*/ 0 w 4541322"/>
                <a:gd name="connsiteY20" fmla="*/ 458152 h 2748861"/>
                <a:gd name="connsiteX0" fmla="*/ 0 w 4541322"/>
                <a:gd name="connsiteY0" fmla="*/ 458152 h 2748861"/>
                <a:gd name="connsiteX1" fmla="*/ 255595 w 4541322"/>
                <a:gd name="connsiteY1" fmla="*/ 5787 h 2748861"/>
                <a:gd name="connsiteX2" fmla="*/ 1893290 w 4541322"/>
                <a:gd name="connsiteY2" fmla="*/ 0 h 2748861"/>
                <a:gd name="connsiteX3" fmla="*/ 1893290 w 4541322"/>
                <a:gd name="connsiteY3" fmla="*/ 0 h 2748861"/>
                <a:gd name="connsiteX4" fmla="*/ 2704700 w 4541322"/>
                <a:gd name="connsiteY4" fmla="*/ 0 h 2748861"/>
                <a:gd name="connsiteX5" fmla="*/ 3024770 w 4541322"/>
                <a:gd name="connsiteY5" fmla="*/ 5787 h 2748861"/>
                <a:gd name="connsiteX6" fmla="*/ 3245640 w 4541322"/>
                <a:gd name="connsiteY6" fmla="*/ 458152 h 2748861"/>
                <a:gd name="connsiteX7" fmla="*/ 3245640 w 4541322"/>
                <a:gd name="connsiteY7" fmla="*/ 458143 h 2748861"/>
                <a:gd name="connsiteX8" fmla="*/ 4541322 w 4541322"/>
                <a:gd name="connsiteY8" fmla="*/ 465181 h 2748861"/>
                <a:gd name="connsiteX9" fmla="*/ 3239546 w 4541322"/>
                <a:gd name="connsiteY9" fmla="*/ 785818 h 2748861"/>
                <a:gd name="connsiteX10" fmla="*/ 3244720 w 4541322"/>
                <a:gd name="connsiteY10" fmla="*/ 2492960 h 2748861"/>
                <a:gd name="connsiteX11" fmla="*/ 2787488 w 4541322"/>
                <a:gd name="connsiteY11" fmla="*/ 2748860 h 2748861"/>
                <a:gd name="connsiteX12" fmla="*/ 2704700 w 4541322"/>
                <a:gd name="connsiteY12" fmla="*/ 2748860 h 2748861"/>
                <a:gd name="connsiteX13" fmla="*/ 1893290 w 4541322"/>
                <a:gd name="connsiteY13" fmla="*/ 2748860 h 2748861"/>
                <a:gd name="connsiteX14" fmla="*/ 1893290 w 4541322"/>
                <a:gd name="connsiteY14" fmla="*/ 2748860 h 2748861"/>
                <a:gd name="connsiteX15" fmla="*/ 458152 w 4541322"/>
                <a:gd name="connsiteY15" fmla="*/ 2748860 h 2748861"/>
                <a:gd name="connsiteX16" fmla="*/ 5787 w 4541322"/>
                <a:gd name="connsiteY16" fmla="*/ 2499053 h 2748861"/>
                <a:gd name="connsiteX17" fmla="*/ 0 w 4541322"/>
                <a:gd name="connsiteY17" fmla="*/ 1145358 h 2748861"/>
                <a:gd name="connsiteX18" fmla="*/ 0 w 4541322"/>
                <a:gd name="connsiteY18" fmla="*/ 458143 h 2748861"/>
                <a:gd name="connsiteX19" fmla="*/ 0 w 4541322"/>
                <a:gd name="connsiteY19" fmla="*/ 458143 h 2748861"/>
                <a:gd name="connsiteX20" fmla="*/ 0 w 4541322"/>
                <a:gd name="connsiteY20" fmla="*/ 458152 h 2748861"/>
                <a:gd name="connsiteX0" fmla="*/ 0 w 4541322"/>
                <a:gd name="connsiteY0" fmla="*/ 458152 h 2748861"/>
                <a:gd name="connsiteX1" fmla="*/ 255595 w 4541322"/>
                <a:gd name="connsiteY1" fmla="*/ 5787 h 2748861"/>
                <a:gd name="connsiteX2" fmla="*/ 1893290 w 4541322"/>
                <a:gd name="connsiteY2" fmla="*/ 0 h 2748861"/>
                <a:gd name="connsiteX3" fmla="*/ 1893290 w 4541322"/>
                <a:gd name="connsiteY3" fmla="*/ 0 h 2748861"/>
                <a:gd name="connsiteX4" fmla="*/ 2704700 w 4541322"/>
                <a:gd name="connsiteY4" fmla="*/ 0 h 2748861"/>
                <a:gd name="connsiteX5" fmla="*/ 3024770 w 4541322"/>
                <a:gd name="connsiteY5" fmla="*/ 5787 h 2748861"/>
                <a:gd name="connsiteX6" fmla="*/ 3245640 w 4541322"/>
                <a:gd name="connsiteY6" fmla="*/ 458152 h 2748861"/>
                <a:gd name="connsiteX7" fmla="*/ 3245640 w 4541322"/>
                <a:gd name="connsiteY7" fmla="*/ 458143 h 2748861"/>
                <a:gd name="connsiteX8" fmla="*/ 4541322 w 4541322"/>
                <a:gd name="connsiteY8" fmla="*/ 501744 h 2748861"/>
                <a:gd name="connsiteX9" fmla="*/ 3239546 w 4541322"/>
                <a:gd name="connsiteY9" fmla="*/ 785818 h 2748861"/>
                <a:gd name="connsiteX10" fmla="*/ 3244720 w 4541322"/>
                <a:gd name="connsiteY10" fmla="*/ 2492960 h 2748861"/>
                <a:gd name="connsiteX11" fmla="*/ 2787488 w 4541322"/>
                <a:gd name="connsiteY11" fmla="*/ 2748860 h 2748861"/>
                <a:gd name="connsiteX12" fmla="*/ 2704700 w 4541322"/>
                <a:gd name="connsiteY12" fmla="*/ 2748860 h 2748861"/>
                <a:gd name="connsiteX13" fmla="*/ 1893290 w 4541322"/>
                <a:gd name="connsiteY13" fmla="*/ 2748860 h 2748861"/>
                <a:gd name="connsiteX14" fmla="*/ 1893290 w 4541322"/>
                <a:gd name="connsiteY14" fmla="*/ 2748860 h 2748861"/>
                <a:gd name="connsiteX15" fmla="*/ 458152 w 4541322"/>
                <a:gd name="connsiteY15" fmla="*/ 2748860 h 2748861"/>
                <a:gd name="connsiteX16" fmla="*/ 5787 w 4541322"/>
                <a:gd name="connsiteY16" fmla="*/ 2499053 h 2748861"/>
                <a:gd name="connsiteX17" fmla="*/ 0 w 4541322"/>
                <a:gd name="connsiteY17" fmla="*/ 1145358 h 2748861"/>
                <a:gd name="connsiteX18" fmla="*/ 0 w 4541322"/>
                <a:gd name="connsiteY18" fmla="*/ 458143 h 2748861"/>
                <a:gd name="connsiteX19" fmla="*/ 0 w 4541322"/>
                <a:gd name="connsiteY19" fmla="*/ 458143 h 2748861"/>
                <a:gd name="connsiteX20" fmla="*/ 0 w 4541322"/>
                <a:gd name="connsiteY20" fmla="*/ 458152 h 274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41322" h="2748861">
                  <a:moveTo>
                    <a:pt x="0" y="458152"/>
                  </a:moveTo>
                  <a:cubicBezTo>
                    <a:pt x="0" y="205122"/>
                    <a:pt x="2565" y="5787"/>
                    <a:pt x="255595" y="5787"/>
                  </a:cubicBezTo>
                  <a:lnTo>
                    <a:pt x="1893290" y="0"/>
                  </a:lnTo>
                  <a:lnTo>
                    <a:pt x="1893290" y="0"/>
                  </a:lnTo>
                  <a:lnTo>
                    <a:pt x="2704700" y="0"/>
                  </a:lnTo>
                  <a:lnTo>
                    <a:pt x="3024770" y="5787"/>
                  </a:lnTo>
                  <a:cubicBezTo>
                    <a:pt x="3277800" y="5787"/>
                    <a:pt x="3245640" y="205122"/>
                    <a:pt x="3245640" y="458152"/>
                  </a:cubicBezTo>
                  <a:lnTo>
                    <a:pt x="3245640" y="458143"/>
                  </a:lnTo>
                  <a:lnTo>
                    <a:pt x="4541322" y="501744"/>
                  </a:lnTo>
                  <a:lnTo>
                    <a:pt x="3239546" y="785818"/>
                  </a:lnTo>
                  <a:cubicBezTo>
                    <a:pt x="3241271" y="1354865"/>
                    <a:pt x="3242995" y="1923913"/>
                    <a:pt x="3244720" y="2492960"/>
                  </a:cubicBezTo>
                  <a:cubicBezTo>
                    <a:pt x="3244720" y="2745990"/>
                    <a:pt x="3040518" y="2748860"/>
                    <a:pt x="2787488" y="2748860"/>
                  </a:cubicBezTo>
                  <a:lnTo>
                    <a:pt x="2704700" y="2748860"/>
                  </a:lnTo>
                  <a:lnTo>
                    <a:pt x="1893290" y="2748860"/>
                  </a:lnTo>
                  <a:lnTo>
                    <a:pt x="1893290" y="2748860"/>
                  </a:lnTo>
                  <a:lnTo>
                    <a:pt x="458152" y="2748860"/>
                  </a:lnTo>
                  <a:cubicBezTo>
                    <a:pt x="205122" y="2748860"/>
                    <a:pt x="5787" y="2752083"/>
                    <a:pt x="5787" y="2499053"/>
                  </a:cubicBezTo>
                  <a:lnTo>
                    <a:pt x="0" y="1145358"/>
                  </a:lnTo>
                  <a:lnTo>
                    <a:pt x="0" y="458143"/>
                  </a:lnTo>
                  <a:lnTo>
                    <a:pt x="0" y="458143"/>
                  </a:lnTo>
                  <a:lnTo>
                    <a:pt x="0" y="458152"/>
                  </a:lnTo>
                  <a:close/>
                </a:path>
              </a:pathLst>
            </a:custGeom>
            <a:noFill/>
            <a:ln w="12700" cap="flat">
              <a:prstDash val="sysDash"/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132263" y="1825147"/>
            <a:ext cx="2432968" cy="2610579"/>
            <a:chOff x="6132263" y="1773727"/>
            <a:chExt cx="2432968" cy="26105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175" y="1845520"/>
              <a:ext cx="1591056" cy="11932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175" y="3115112"/>
              <a:ext cx="1591056" cy="1193292"/>
            </a:xfrm>
            <a:prstGeom prst="rect">
              <a:avLst/>
            </a:prstGeom>
          </p:spPr>
        </p:pic>
        <p:sp>
          <p:nvSpPr>
            <p:cNvPr id="71" name="Rounded Rectangular Callout 70"/>
            <p:cNvSpPr/>
            <p:nvPr/>
          </p:nvSpPr>
          <p:spPr>
            <a:xfrm>
              <a:off x="6132263" y="1773727"/>
              <a:ext cx="2376783" cy="2610579"/>
            </a:xfrm>
            <a:custGeom>
              <a:avLst/>
              <a:gdLst>
                <a:gd name="connsiteX0" fmla="*/ 0 w 1477428"/>
                <a:gd name="connsiteY0" fmla="*/ 246243 h 2610579"/>
                <a:gd name="connsiteX1" fmla="*/ 246243 w 1477428"/>
                <a:gd name="connsiteY1" fmla="*/ 0 h 2610579"/>
                <a:gd name="connsiteX2" fmla="*/ 246238 w 1477428"/>
                <a:gd name="connsiteY2" fmla="*/ 0 h 2610579"/>
                <a:gd name="connsiteX3" fmla="*/ 246238 w 1477428"/>
                <a:gd name="connsiteY3" fmla="*/ 0 h 2610579"/>
                <a:gd name="connsiteX4" fmla="*/ 615595 w 1477428"/>
                <a:gd name="connsiteY4" fmla="*/ 0 h 2610579"/>
                <a:gd name="connsiteX5" fmla="*/ 1231185 w 1477428"/>
                <a:gd name="connsiteY5" fmla="*/ 0 h 2610579"/>
                <a:gd name="connsiteX6" fmla="*/ 1477428 w 1477428"/>
                <a:gd name="connsiteY6" fmla="*/ 246243 h 2610579"/>
                <a:gd name="connsiteX7" fmla="*/ 1477428 w 1477428"/>
                <a:gd name="connsiteY7" fmla="*/ 435097 h 2610579"/>
                <a:gd name="connsiteX8" fmla="*/ 1477428 w 1477428"/>
                <a:gd name="connsiteY8" fmla="*/ 435097 h 2610579"/>
                <a:gd name="connsiteX9" fmla="*/ 1477428 w 1477428"/>
                <a:gd name="connsiteY9" fmla="*/ 1087741 h 2610579"/>
                <a:gd name="connsiteX10" fmla="*/ 1477428 w 1477428"/>
                <a:gd name="connsiteY10" fmla="*/ 2364336 h 2610579"/>
                <a:gd name="connsiteX11" fmla="*/ 1231185 w 1477428"/>
                <a:gd name="connsiteY11" fmla="*/ 2610579 h 2610579"/>
                <a:gd name="connsiteX12" fmla="*/ 615595 w 1477428"/>
                <a:gd name="connsiteY12" fmla="*/ 2610579 h 2610579"/>
                <a:gd name="connsiteX13" fmla="*/ 246238 w 1477428"/>
                <a:gd name="connsiteY13" fmla="*/ 2610579 h 2610579"/>
                <a:gd name="connsiteX14" fmla="*/ 246238 w 1477428"/>
                <a:gd name="connsiteY14" fmla="*/ 2610579 h 2610579"/>
                <a:gd name="connsiteX15" fmla="*/ 246243 w 1477428"/>
                <a:gd name="connsiteY15" fmla="*/ 2610579 h 2610579"/>
                <a:gd name="connsiteX16" fmla="*/ 0 w 1477428"/>
                <a:gd name="connsiteY16" fmla="*/ 2364336 h 2610579"/>
                <a:gd name="connsiteX17" fmla="*/ 0 w 1477428"/>
                <a:gd name="connsiteY17" fmla="*/ 1087741 h 2610579"/>
                <a:gd name="connsiteX18" fmla="*/ -899355 w 1477428"/>
                <a:gd name="connsiteY18" fmla="*/ 1166589 h 2610579"/>
                <a:gd name="connsiteX19" fmla="*/ 0 w 1477428"/>
                <a:gd name="connsiteY19" fmla="*/ 435097 h 2610579"/>
                <a:gd name="connsiteX20" fmla="*/ 0 w 1477428"/>
                <a:gd name="connsiteY20" fmla="*/ 246243 h 2610579"/>
                <a:gd name="connsiteX0" fmla="*/ 899355 w 2376783"/>
                <a:gd name="connsiteY0" fmla="*/ 246243 h 2610579"/>
                <a:gd name="connsiteX1" fmla="*/ 1145598 w 2376783"/>
                <a:gd name="connsiteY1" fmla="*/ 0 h 2610579"/>
                <a:gd name="connsiteX2" fmla="*/ 1145593 w 2376783"/>
                <a:gd name="connsiteY2" fmla="*/ 0 h 2610579"/>
                <a:gd name="connsiteX3" fmla="*/ 1145593 w 2376783"/>
                <a:gd name="connsiteY3" fmla="*/ 0 h 2610579"/>
                <a:gd name="connsiteX4" fmla="*/ 1514950 w 2376783"/>
                <a:gd name="connsiteY4" fmla="*/ 0 h 2610579"/>
                <a:gd name="connsiteX5" fmla="*/ 2130540 w 2376783"/>
                <a:gd name="connsiteY5" fmla="*/ 0 h 2610579"/>
                <a:gd name="connsiteX6" fmla="*/ 2376783 w 2376783"/>
                <a:gd name="connsiteY6" fmla="*/ 246243 h 2610579"/>
                <a:gd name="connsiteX7" fmla="*/ 2376783 w 2376783"/>
                <a:gd name="connsiteY7" fmla="*/ 435097 h 2610579"/>
                <a:gd name="connsiteX8" fmla="*/ 2376783 w 2376783"/>
                <a:gd name="connsiteY8" fmla="*/ 435097 h 2610579"/>
                <a:gd name="connsiteX9" fmla="*/ 2376783 w 2376783"/>
                <a:gd name="connsiteY9" fmla="*/ 1087741 h 2610579"/>
                <a:gd name="connsiteX10" fmla="*/ 2376783 w 2376783"/>
                <a:gd name="connsiteY10" fmla="*/ 2364336 h 2610579"/>
                <a:gd name="connsiteX11" fmla="*/ 2130540 w 2376783"/>
                <a:gd name="connsiteY11" fmla="*/ 2610579 h 2610579"/>
                <a:gd name="connsiteX12" fmla="*/ 1514950 w 2376783"/>
                <a:gd name="connsiteY12" fmla="*/ 2610579 h 2610579"/>
                <a:gd name="connsiteX13" fmla="*/ 1145593 w 2376783"/>
                <a:gd name="connsiteY13" fmla="*/ 2610579 h 2610579"/>
                <a:gd name="connsiteX14" fmla="*/ 1145593 w 2376783"/>
                <a:gd name="connsiteY14" fmla="*/ 2610579 h 2610579"/>
                <a:gd name="connsiteX15" fmla="*/ 1145598 w 2376783"/>
                <a:gd name="connsiteY15" fmla="*/ 2610579 h 2610579"/>
                <a:gd name="connsiteX16" fmla="*/ 899355 w 2376783"/>
                <a:gd name="connsiteY16" fmla="*/ 2364336 h 2610579"/>
                <a:gd name="connsiteX17" fmla="*/ 899355 w 2376783"/>
                <a:gd name="connsiteY17" fmla="*/ 804162 h 2610579"/>
                <a:gd name="connsiteX18" fmla="*/ 0 w 2376783"/>
                <a:gd name="connsiteY18" fmla="*/ 1166589 h 2610579"/>
                <a:gd name="connsiteX19" fmla="*/ 899355 w 2376783"/>
                <a:gd name="connsiteY19" fmla="*/ 435097 h 2610579"/>
                <a:gd name="connsiteX20" fmla="*/ 899355 w 2376783"/>
                <a:gd name="connsiteY20" fmla="*/ 246243 h 261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76783" h="2610579">
                  <a:moveTo>
                    <a:pt x="899355" y="246243"/>
                  </a:moveTo>
                  <a:cubicBezTo>
                    <a:pt x="899355" y="110247"/>
                    <a:pt x="1009602" y="0"/>
                    <a:pt x="1145598" y="0"/>
                  </a:cubicBezTo>
                  <a:lnTo>
                    <a:pt x="1145593" y="0"/>
                  </a:lnTo>
                  <a:lnTo>
                    <a:pt x="1145593" y="0"/>
                  </a:lnTo>
                  <a:lnTo>
                    <a:pt x="1514950" y="0"/>
                  </a:lnTo>
                  <a:lnTo>
                    <a:pt x="2130540" y="0"/>
                  </a:lnTo>
                  <a:cubicBezTo>
                    <a:pt x="2266536" y="0"/>
                    <a:pt x="2376783" y="110247"/>
                    <a:pt x="2376783" y="246243"/>
                  </a:cubicBezTo>
                  <a:lnTo>
                    <a:pt x="2376783" y="435097"/>
                  </a:lnTo>
                  <a:lnTo>
                    <a:pt x="2376783" y="435097"/>
                  </a:lnTo>
                  <a:lnTo>
                    <a:pt x="2376783" y="1087741"/>
                  </a:lnTo>
                  <a:lnTo>
                    <a:pt x="2376783" y="2364336"/>
                  </a:lnTo>
                  <a:cubicBezTo>
                    <a:pt x="2376783" y="2500332"/>
                    <a:pt x="2266536" y="2610579"/>
                    <a:pt x="2130540" y="2610579"/>
                  </a:cubicBezTo>
                  <a:lnTo>
                    <a:pt x="1514950" y="2610579"/>
                  </a:lnTo>
                  <a:lnTo>
                    <a:pt x="1145593" y="2610579"/>
                  </a:lnTo>
                  <a:lnTo>
                    <a:pt x="1145593" y="2610579"/>
                  </a:lnTo>
                  <a:lnTo>
                    <a:pt x="1145598" y="2610579"/>
                  </a:lnTo>
                  <a:cubicBezTo>
                    <a:pt x="1009602" y="2610579"/>
                    <a:pt x="899355" y="2500332"/>
                    <a:pt x="899355" y="2364336"/>
                  </a:cubicBezTo>
                  <a:lnTo>
                    <a:pt x="899355" y="804162"/>
                  </a:lnTo>
                  <a:lnTo>
                    <a:pt x="0" y="1166589"/>
                  </a:lnTo>
                  <a:lnTo>
                    <a:pt x="899355" y="435097"/>
                  </a:lnTo>
                  <a:lnTo>
                    <a:pt x="899355" y="246243"/>
                  </a:lnTo>
                  <a:close/>
                </a:path>
              </a:pathLst>
            </a:custGeom>
            <a:noFill/>
            <a:ln w="12700"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3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Property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8445" y="1971000"/>
            <a:ext cx="3136605" cy="2632028"/>
            <a:chOff x="6957065" y="1347014"/>
            <a:chExt cx="4742342" cy="3979454"/>
          </a:xfrm>
        </p:grpSpPr>
        <p:sp>
          <p:nvSpPr>
            <p:cNvPr id="16" name="Freeform 15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39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37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35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60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  <p:sp>
        <p:nvSpPr>
          <p:cNvPr id="58" name="Arc 57"/>
          <p:cNvSpPr/>
          <p:nvPr/>
        </p:nvSpPr>
        <p:spPr>
          <a:xfrm>
            <a:off x="2607702" y="1806143"/>
            <a:ext cx="3651324" cy="430036"/>
          </a:xfrm>
          <a:prstGeom prst="arc">
            <a:avLst>
              <a:gd name="adj1" fmla="val 10802346"/>
              <a:gd name="adj2" fmla="val 21578204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/>
          <p:nvPr/>
        </p:nvSpPr>
        <p:spPr>
          <a:xfrm rot="10800000">
            <a:off x="2310567" y="3706085"/>
            <a:ext cx="4365364" cy="1300422"/>
          </a:xfrm>
          <a:prstGeom prst="arc">
            <a:avLst>
              <a:gd name="adj1" fmla="val 10779557"/>
              <a:gd name="adj2" fmla="val 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00939" y="1971000"/>
            <a:ext cx="3136605" cy="2632028"/>
            <a:chOff x="5000939" y="1957349"/>
            <a:chExt cx="3136605" cy="2632028"/>
          </a:xfrm>
        </p:grpSpPr>
        <p:grpSp>
          <p:nvGrpSpPr>
            <p:cNvPr id="44" name="Group 43"/>
            <p:cNvGrpSpPr/>
            <p:nvPr/>
          </p:nvGrpSpPr>
          <p:grpSpPr>
            <a:xfrm>
              <a:off x="5000939" y="1957349"/>
              <a:ext cx="3136605" cy="2632028"/>
              <a:chOff x="6957065" y="1347014"/>
              <a:chExt cx="4742342" cy="3979454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7768758" y="1821705"/>
                <a:ext cx="3135658" cy="3135658"/>
              </a:xfrm>
              <a:custGeom>
                <a:avLst/>
                <a:gdLst>
                  <a:gd name="connsiteX0" fmla="*/ 1567828 w 3135658"/>
                  <a:gd name="connsiteY0" fmla="*/ 339860 h 3135658"/>
                  <a:gd name="connsiteX1" fmla="*/ 339860 w 3135658"/>
                  <a:gd name="connsiteY1" fmla="*/ 1567828 h 3135658"/>
                  <a:gd name="connsiteX2" fmla="*/ 1567828 w 3135658"/>
                  <a:gd name="connsiteY2" fmla="*/ 2795796 h 3135658"/>
                  <a:gd name="connsiteX3" fmla="*/ 2795796 w 3135658"/>
                  <a:gd name="connsiteY3" fmla="*/ 1567828 h 3135658"/>
                  <a:gd name="connsiteX4" fmla="*/ 1567828 w 3135658"/>
                  <a:gd name="connsiteY4" fmla="*/ 339860 h 3135658"/>
                  <a:gd name="connsiteX5" fmla="*/ 1567829 w 3135658"/>
                  <a:gd name="connsiteY5" fmla="*/ 0 h 3135658"/>
                  <a:gd name="connsiteX6" fmla="*/ 3135658 w 3135658"/>
                  <a:gd name="connsiteY6" fmla="*/ 1567829 h 3135658"/>
                  <a:gd name="connsiteX7" fmla="*/ 1567829 w 3135658"/>
                  <a:gd name="connsiteY7" fmla="*/ 3135658 h 3135658"/>
                  <a:gd name="connsiteX8" fmla="*/ 0 w 3135658"/>
                  <a:gd name="connsiteY8" fmla="*/ 1567829 h 3135658"/>
                  <a:gd name="connsiteX9" fmla="*/ 1567829 w 3135658"/>
                  <a:gd name="connsiteY9" fmla="*/ 0 h 313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5658" h="3135658">
                    <a:moveTo>
                      <a:pt x="1567828" y="339860"/>
                    </a:moveTo>
                    <a:cubicBezTo>
                      <a:pt x="889640" y="339860"/>
                      <a:pt x="339860" y="889640"/>
                      <a:pt x="339860" y="1567828"/>
                    </a:cubicBezTo>
                    <a:cubicBezTo>
                      <a:pt x="339860" y="2246016"/>
                      <a:pt x="889640" y="2795796"/>
                      <a:pt x="1567828" y="2795796"/>
                    </a:cubicBezTo>
                    <a:cubicBezTo>
                      <a:pt x="2246016" y="2795796"/>
                      <a:pt x="2795796" y="2246016"/>
                      <a:pt x="2795796" y="1567828"/>
                    </a:cubicBezTo>
                    <a:cubicBezTo>
                      <a:pt x="2795796" y="889640"/>
                      <a:pt x="2246016" y="339860"/>
                      <a:pt x="1567828" y="339860"/>
                    </a:cubicBezTo>
                    <a:close/>
                    <a:moveTo>
                      <a:pt x="1567829" y="0"/>
                    </a:moveTo>
                    <a:cubicBezTo>
                      <a:pt x="2433717" y="0"/>
                      <a:pt x="3135658" y="701941"/>
                      <a:pt x="3135658" y="1567829"/>
                    </a:cubicBezTo>
                    <a:cubicBezTo>
                      <a:pt x="3135658" y="2433717"/>
                      <a:pt x="2433717" y="3135658"/>
                      <a:pt x="1567829" y="3135658"/>
                    </a:cubicBezTo>
                    <a:cubicBezTo>
                      <a:pt x="701941" y="3135658"/>
                      <a:pt x="0" y="2433717"/>
                      <a:pt x="0" y="1567829"/>
                    </a:cubicBezTo>
                    <a:cubicBezTo>
                      <a:pt x="0" y="701941"/>
                      <a:pt x="701941" y="0"/>
                      <a:pt x="1567829" y="0"/>
                    </a:cubicBezTo>
                    <a:close/>
                  </a:path>
                </a:pathLst>
              </a:custGeom>
              <a:solidFill>
                <a:srgbClr val="27CB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410994" y="1347014"/>
                <a:ext cx="1882355" cy="1882355"/>
                <a:chOff x="8690395" y="1550195"/>
                <a:chExt cx="1387074" cy="1387074"/>
              </a:xfrm>
            </p:grpSpPr>
            <p:sp>
              <p:nvSpPr>
                <p:cNvPr id="53" name="椭圆 41"/>
                <p:cNvSpPr/>
                <p:nvPr/>
              </p:nvSpPr>
              <p:spPr>
                <a:xfrm>
                  <a:off x="8690395" y="1550195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702694" y="1562494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9815743" y="3442804"/>
                <a:ext cx="1883664" cy="1883664"/>
                <a:chOff x="9822411" y="3920732"/>
                <a:chExt cx="1387074" cy="1387074"/>
              </a:xfrm>
            </p:grpSpPr>
            <p:sp>
              <p:nvSpPr>
                <p:cNvPr id="51" name="椭圆 41"/>
                <p:cNvSpPr/>
                <p:nvPr/>
              </p:nvSpPr>
              <p:spPr>
                <a:xfrm>
                  <a:off x="9822411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9834710" y="3933030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957065" y="3442804"/>
                <a:ext cx="1883664" cy="1883664"/>
                <a:chOff x="7512005" y="3920732"/>
                <a:chExt cx="1387074" cy="1387074"/>
              </a:xfrm>
            </p:grpSpPr>
            <p:sp>
              <p:nvSpPr>
                <p:cNvPr id="49" name="椭圆 41"/>
                <p:cNvSpPr/>
                <p:nvPr/>
              </p:nvSpPr>
              <p:spPr>
                <a:xfrm>
                  <a:off x="7512005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7524304" y="3933031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972" y="3529045"/>
              <a:ext cx="874800" cy="874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2" y="3496266"/>
              <a:ext cx="934334" cy="9343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640" y="2083387"/>
              <a:ext cx="937187" cy="9371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090052" y="1803794"/>
                <a:ext cx="5896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52" y="1803794"/>
                <a:ext cx="589649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189851" y="4438957"/>
                <a:ext cx="578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51" y="4438957"/>
                <a:ext cx="578107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 txBox="1">
                <a:spLocks/>
              </p:cNvSpPr>
              <p:nvPr/>
            </p:nvSpPr>
            <p:spPr bwMode="auto">
              <a:xfrm>
                <a:off x="3163240" y="1776287"/>
                <a:ext cx="2222853" cy="706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ＭＳ Ｐゴシック" pitchFamily="-108" charset="-128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ppleSymbols" charset="0"/>
                  <a:buChar char="⚬"/>
                  <a:defRPr sz="24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CA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CA" dirty="0" smtClean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3240" y="1776287"/>
                <a:ext cx="2222853" cy="70677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2"/>
              <p:cNvSpPr txBox="1">
                <a:spLocks/>
              </p:cNvSpPr>
              <p:nvPr/>
            </p:nvSpPr>
            <p:spPr bwMode="auto">
              <a:xfrm>
                <a:off x="3214988" y="4379844"/>
                <a:ext cx="2279466" cy="667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ＭＳ Ｐゴシック" pitchFamily="-108" charset="-128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ppleSymbols" charset="0"/>
                  <a:buChar char="⚬"/>
                  <a:defRPr sz="24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ern="1200">
                    <a:solidFill>
                      <a:schemeClr val="bg1"/>
                    </a:solidFill>
                    <a:latin typeface="+mn-lt"/>
                    <a:ea typeface="ＭＳ Ｐゴシック" pitchFamily="-108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CA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CA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CA" dirty="0" smtClean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4988" y="4379844"/>
                <a:ext cx="2279466" cy="66781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altLang="zh-CN" dirty="0" smtClean="0"/>
              <a:t>Importance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56" grpId="0"/>
      <p:bldP spid="56" grpId="1"/>
      <p:bldP spid="57" grpId="0"/>
      <p:bldP spid="57" grpId="1"/>
      <p:bldP spid="60" grpId="0" build="p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Property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Objective:</a:t>
            </a:r>
          </a:p>
          <a:p>
            <a:pPr lvl="1"/>
            <a:r>
              <a:rPr lang="en-US" altLang="zh-CN" dirty="0" smtClean="0"/>
              <a:t>Shape</a:t>
            </a:r>
            <a:r>
              <a:rPr lang="zh-CN" altLang="en-US" dirty="0" smtClean="0"/>
              <a:t> </a:t>
            </a:r>
            <a:r>
              <a:rPr lang="en-US" dirty="0" smtClean="0"/>
              <a:t>from </a:t>
            </a:r>
            <a:r>
              <a:rPr lang="en-US" dirty="0"/>
              <a:t>the model’s category should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 </a:t>
            </a:r>
            <a:r>
              <a:rPr lang="en-US" dirty="0" smtClean="0"/>
              <a:t>from </a:t>
            </a:r>
            <a:r>
              <a:rPr lang="en-US" dirty="0"/>
              <a:t>other </a:t>
            </a:r>
            <a:r>
              <a:rPr lang="en-US" dirty="0" smtClean="0"/>
              <a:t>categories</a:t>
            </a:r>
          </a:p>
          <a:p>
            <a:pPr lvl="1"/>
            <a:endParaRPr lang="en-US" i="1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3526" y="2916384"/>
                <a:ext cx="7639847" cy="902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d>
                        <m:dPr>
                          <m:ctrlPr>
                            <a:rPr lang="is-IS" altLang="zh-CN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</m:t>
                          </m:r>
                          <m:r>
                            <a:rPr lang="en-US" altLang="zh-CN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</m:t>
                          </m:r>
                        </m:e>
                      </m:d>
                      <m:r>
                        <a:rPr lang="en-US" altLang="zh-CN" sz="6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altLang="zh-CN" sz="60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d>
                        <m:dPr>
                          <m:ctrlPr>
                            <a:rPr lang="is-IS" altLang="zh-CN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60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zh-CN" altLang="en-US" sz="6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zh-CN" altLang="en-US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6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</m:t>
                          </m:r>
                        </m:e>
                      </m:d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26" y="2916384"/>
                <a:ext cx="7639847" cy="9020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88" y="2979756"/>
            <a:ext cx="825626" cy="825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53" y="2979718"/>
            <a:ext cx="821011" cy="82222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55115" y="2973348"/>
            <a:ext cx="927629" cy="778404"/>
            <a:chOff x="6957065" y="1347014"/>
            <a:chExt cx="4742342" cy="3979454"/>
          </a:xfrm>
        </p:grpSpPr>
        <p:sp>
          <p:nvSpPr>
            <p:cNvPr id="10" name="Freeform 9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33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31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29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6127669" y="2973348"/>
            <a:ext cx="927629" cy="778404"/>
            <a:chOff x="6957065" y="1347014"/>
            <a:chExt cx="4742342" cy="3979454"/>
          </a:xfrm>
        </p:grpSpPr>
        <p:sp>
          <p:nvSpPr>
            <p:cNvPr id="36" name="Freeform 35"/>
            <p:cNvSpPr/>
            <p:nvPr/>
          </p:nvSpPr>
          <p:spPr>
            <a:xfrm>
              <a:off x="7768758" y="1821705"/>
              <a:ext cx="3135658" cy="313565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410994" y="1347014"/>
              <a:ext cx="1882355" cy="1882355"/>
              <a:chOff x="8690395" y="1550195"/>
              <a:chExt cx="1387074" cy="1387074"/>
            </a:xfrm>
          </p:grpSpPr>
          <p:sp>
            <p:nvSpPr>
              <p:cNvPr id="59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815743" y="3442804"/>
              <a:ext cx="1883664" cy="1883664"/>
              <a:chOff x="9822411" y="3920732"/>
              <a:chExt cx="1387074" cy="1387074"/>
            </a:xfrm>
          </p:grpSpPr>
          <p:sp>
            <p:nvSpPr>
              <p:cNvPr id="57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957065" y="3442804"/>
              <a:ext cx="1883664" cy="1883664"/>
              <a:chOff x="7512005" y="3920732"/>
              <a:chExt cx="1387074" cy="1387074"/>
            </a:xfrm>
          </p:grpSpPr>
          <p:sp>
            <p:nvSpPr>
              <p:cNvPr id="55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167377" y="3653116"/>
              <a:ext cx="1463040" cy="1463040"/>
              <a:chOff x="7607859" y="4066248"/>
              <a:chExt cx="1157013" cy="1157013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9997027" y="3711172"/>
              <a:ext cx="1463040" cy="1463040"/>
              <a:chOff x="9900858" y="4093918"/>
              <a:chExt cx="1161288" cy="1161288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8620651" y="1556671"/>
              <a:ext cx="1463040" cy="1463040"/>
              <a:chOff x="8780299" y="1695799"/>
              <a:chExt cx="1161288" cy="116128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7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386406" y="1573685"/>
            <a:ext cx="3145200" cy="3005639"/>
            <a:chOff x="5384438" y="1733832"/>
            <a:chExt cx="2798427" cy="2686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347" y="3386361"/>
              <a:ext cx="1081518" cy="103374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098" y="2127780"/>
              <a:ext cx="1099442" cy="105087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919" y="2886636"/>
              <a:ext cx="829964" cy="7933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491" y="2263462"/>
              <a:ext cx="966807" cy="92409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87" y="1733832"/>
              <a:ext cx="829964" cy="7933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084" y="2628245"/>
              <a:ext cx="829964" cy="7933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727" y="1758437"/>
              <a:ext cx="829964" cy="7933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438" y="2292412"/>
              <a:ext cx="829964" cy="793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748" y="3384669"/>
              <a:ext cx="909568" cy="90956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83" y="3446680"/>
              <a:ext cx="745409" cy="7454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909" y="2999133"/>
              <a:ext cx="648218" cy="64821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891" y="3000267"/>
              <a:ext cx="558750" cy="5587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389" y="1760150"/>
              <a:ext cx="717719" cy="71771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60" y="3184592"/>
              <a:ext cx="792163" cy="79216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Property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en-US" dirty="0" smtClean="0"/>
              <a:t>etric learning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4327" y="43890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Positive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7930" y="438904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Negative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4804" y="2578457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&gt;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49" y="3031726"/>
            <a:ext cx="1198459" cy="11984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01" y="3031726"/>
            <a:ext cx="1198459" cy="11984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2" y="3031726"/>
            <a:ext cx="1198459" cy="11984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72" y="1813030"/>
            <a:ext cx="1198459" cy="1198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54" y="1813030"/>
            <a:ext cx="1198459" cy="11984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4" y="1813030"/>
            <a:ext cx="1198459" cy="119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576" y="4256186"/>
            <a:ext cx="177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3"/>
                </a:solidFill>
                <a:latin typeface="+mj-lt"/>
              </a:rPr>
              <a:t>Training</a:t>
            </a:r>
            <a:r>
              <a:rPr lang="zh-CN" altLang="en-US" sz="2000" b="1" dirty="0" smtClean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chemeClr val="accent3"/>
                </a:solidFill>
                <a:latin typeface="+mj-lt"/>
              </a:rPr>
              <a:t>data</a:t>
            </a:r>
            <a:endParaRPr lang="en-US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114550" y="2759046"/>
            <a:ext cx="457200" cy="585787"/>
          </a:xfrm>
          <a:prstGeom prst="rightArrow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53388" y="2051815"/>
            <a:ext cx="1457325" cy="1986757"/>
          </a:xfrm>
          <a:prstGeom prst="roundRect">
            <a:avLst/>
          </a:prstGeom>
          <a:solidFill>
            <a:srgbClr val="FCAC1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Initial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patches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984289" y="2045067"/>
            <a:ext cx="1457325" cy="19867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Optimal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property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weights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300911" y="2058560"/>
            <a:ext cx="1457325" cy="1986757"/>
          </a:xfrm>
          <a:prstGeom prst="roundRect">
            <a:avLst/>
          </a:prstGeom>
          <a:solidFill>
            <a:srgbClr val="27CB9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Refined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patches</a:t>
            </a:r>
            <a:endParaRPr lang="en-US" b="1" dirty="0"/>
          </a:p>
        </p:txBody>
      </p:sp>
      <p:sp>
        <p:nvSpPr>
          <p:cNvPr id="17" name="Right Arrow 16"/>
          <p:cNvSpPr/>
          <p:nvPr/>
        </p:nvSpPr>
        <p:spPr>
          <a:xfrm>
            <a:off x="4396448" y="2745551"/>
            <a:ext cx="457200" cy="585787"/>
          </a:xfrm>
          <a:prstGeom prst="rightArrow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664094" y="2439162"/>
            <a:ext cx="457200" cy="585787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6638576" y="3240847"/>
            <a:ext cx="457200" cy="585787"/>
          </a:xfrm>
          <a:prstGeom prst="rightArrow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710112" y="4553715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/>
                </a:solidFill>
                <a:latin typeface="+mj-lt"/>
              </a:rPr>
              <a:t>Metric</a:t>
            </a:r>
            <a:r>
              <a:rPr lang="zh-CN" altLang="en-US" sz="2000" b="1" dirty="0" smtClean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chemeClr val="accent6"/>
                </a:solidFill>
                <a:latin typeface="+mj-lt"/>
              </a:rPr>
              <a:t>learning</a:t>
            </a:r>
            <a:endParaRPr lang="en-US" sz="2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1384" y="1308178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CAC1C"/>
                </a:solidFill>
                <a:latin typeface="+mj-lt"/>
              </a:rPr>
              <a:t>Regression</a:t>
            </a:r>
            <a:r>
              <a:rPr lang="zh-CN" altLang="en-US" sz="2000" b="1" dirty="0" smtClean="0">
                <a:solidFill>
                  <a:srgbClr val="FCAC1C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rgbClr val="FCAC1C"/>
                </a:solidFill>
                <a:latin typeface="+mj-lt"/>
              </a:rPr>
              <a:t>model</a:t>
            </a:r>
            <a:endParaRPr lang="en-US" sz="2000" b="1" dirty="0">
              <a:solidFill>
                <a:srgbClr val="FCAC1C"/>
              </a:solidFill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343150" y="1708288"/>
            <a:ext cx="0" cy="611966"/>
          </a:xfrm>
          <a:prstGeom prst="line">
            <a:avLst/>
          </a:prstGeom>
          <a:ln w="25400">
            <a:solidFill>
              <a:srgbClr val="FCAC1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25971" y="1312285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latin typeface="+mj-lt"/>
              </a:rPr>
              <a:t>Constrained</a:t>
            </a:r>
            <a:r>
              <a:rPr lang="zh-CN" altLang="en-US" sz="2000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latin typeface="+mj-lt"/>
              </a:rPr>
              <a:t>optimization</a:t>
            </a:r>
            <a:endParaRPr lang="en-US" sz="20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892694" y="1708288"/>
            <a:ext cx="0" cy="611966"/>
          </a:xfrm>
          <a:prstGeom prst="line">
            <a:avLst/>
          </a:prstGeom>
          <a:ln w="25400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653625" y="3762726"/>
            <a:ext cx="381944" cy="790989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441614" y="3925602"/>
            <a:ext cx="385744" cy="665890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32721" y="2051815"/>
            <a:ext cx="1490121" cy="1015237"/>
            <a:chOff x="432721" y="2051815"/>
            <a:chExt cx="1490121" cy="1015237"/>
          </a:xfrm>
        </p:grpSpPr>
        <p:sp>
          <p:nvSpPr>
            <p:cNvPr id="7" name="Round Same Side Corner Rectangle 6"/>
            <p:cNvSpPr/>
            <p:nvPr/>
          </p:nvSpPr>
          <p:spPr>
            <a:xfrm>
              <a:off x="432723" y="2051815"/>
              <a:ext cx="1457325" cy="1000125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Positive</a:t>
              </a:r>
            </a:p>
            <a:p>
              <a:pPr algn="ctr"/>
              <a:r>
                <a:rPr lang="en-US" altLang="zh-CN" b="1" dirty="0" smtClean="0"/>
                <a:t>within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context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2721" y="242072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/>
                <a:t>（</a:t>
              </a:r>
              <a:endParaRPr lang="en-US" sz="3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07344" y="241629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/>
                <a:t>）</a:t>
              </a:r>
              <a:endParaRPr lang="en-US" sz="3600" dirty="0"/>
            </a:p>
          </p:txBody>
        </p:sp>
      </p:grpSp>
      <p:sp>
        <p:nvSpPr>
          <p:cNvPr id="11" name="Round Same Side Corner Rectangle 10"/>
          <p:cNvSpPr/>
          <p:nvPr/>
        </p:nvSpPr>
        <p:spPr>
          <a:xfrm rot="10800000">
            <a:off x="432722" y="3038446"/>
            <a:ext cx="1457325" cy="1000125"/>
          </a:xfrm>
          <a:prstGeom prst="round2Same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altLang="zh-CN" b="1" dirty="0" smtClean="0"/>
              <a:t>Negative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69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21" grpId="0" animBg="1"/>
      <p:bldP spid="22" grpId="0" animBg="1"/>
      <p:bldP spid="24" grpId="0"/>
      <p:bldP spid="25" grpId="0"/>
      <p:bldP spid="28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576" y="4256186"/>
            <a:ext cx="177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3"/>
                </a:solidFill>
                <a:latin typeface="+mj-lt"/>
              </a:rPr>
              <a:t>Training</a:t>
            </a:r>
            <a:r>
              <a:rPr lang="zh-CN" altLang="en-US" sz="2000" b="1" dirty="0" smtClean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chemeClr val="accent3"/>
                </a:solidFill>
                <a:latin typeface="+mj-lt"/>
              </a:rPr>
              <a:t>data</a:t>
            </a:r>
            <a:endParaRPr lang="en-US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114550" y="2759046"/>
            <a:ext cx="457200" cy="585787"/>
          </a:xfrm>
          <a:prstGeom prst="rightArrow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53388" y="2051815"/>
            <a:ext cx="1457325" cy="1986757"/>
          </a:xfrm>
          <a:prstGeom prst="roundRect">
            <a:avLst/>
          </a:prstGeom>
          <a:solidFill>
            <a:srgbClr val="FCAC1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Initial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patches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984289" y="2045067"/>
            <a:ext cx="1457325" cy="19867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Optimal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property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weights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300911" y="2058560"/>
            <a:ext cx="1457325" cy="1986757"/>
          </a:xfrm>
          <a:prstGeom prst="roundRect">
            <a:avLst/>
          </a:prstGeom>
          <a:solidFill>
            <a:srgbClr val="27CB9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Refined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patches</a:t>
            </a:r>
            <a:endParaRPr lang="en-US" b="1" dirty="0"/>
          </a:p>
        </p:txBody>
      </p:sp>
      <p:sp>
        <p:nvSpPr>
          <p:cNvPr id="17" name="Right Arrow 16"/>
          <p:cNvSpPr/>
          <p:nvPr/>
        </p:nvSpPr>
        <p:spPr>
          <a:xfrm>
            <a:off x="4396448" y="2745551"/>
            <a:ext cx="457200" cy="585787"/>
          </a:xfrm>
          <a:prstGeom prst="rightArrow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664094" y="2439162"/>
            <a:ext cx="457200" cy="585787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6638576" y="3240847"/>
            <a:ext cx="457200" cy="585787"/>
          </a:xfrm>
          <a:prstGeom prst="rightArrow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710112" y="4553715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/>
                </a:solidFill>
                <a:latin typeface="+mj-lt"/>
              </a:rPr>
              <a:t>Metric</a:t>
            </a:r>
            <a:r>
              <a:rPr lang="zh-CN" altLang="en-US" sz="2000" b="1" dirty="0" smtClean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chemeClr val="accent6"/>
                </a:solidFill>
                <a:latin typeface="+mj-lt"/>
              </a:rPr>
              <a:t>learning</a:t>
            </a:r>
            <a:endParaRPr lang="en-US" sz="2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1384" y="1308178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CAC1C"/>
                </a:solidFill>
                <a:latin typeface="+mj-lt"/>
              </a:rPr>
              <a:t>Regression</a:t>
            </a:r>
            <a:r>
              <a:rPr lang="zh-CN" altLang="en-US" sz="2000" b="1" dirty="0" smtClean="0">
                <a:solidFill>
                  <a:srgbClr val="FCAC1C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rgbClr val="FCAC1C"/>
                </a:solidFill>
                <a:latin typeface="+mj-lt"/>
              </a:rPr>
              <a:t>model</a:t>
            </a:r>
            <a:endParaRPr lang="en-US" sz="2000" b="1" dirty="0">
              <a:solidFill>
                <a:srgbClr val="FCAC1C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25971" y="1312285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latin typeface="+mj-lt"/>
              </a:rPr>
              <a:t>Constrained</a:t>
            </a:r>
            <a:r>
              <a:rPr lang="zh-CN" altLang="en-US" sz="2000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latin typeface="+mj-lt"/>
              </a:rPr>
              <a:t>optimization</a:t>
            </a:r>
            <a:endParaRPr lang="en-US" sz="20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653625" y="3762726"/>
            <a:ext cx="381944" cy="790989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441614" y="3925602"/>
            <a:ext cx="385744" cy="665890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32721" y="2051815"/>
            <a:ext cx="1490121" cy="1015237"/>
            <a:chOff x="432721" y="2051815"/>
            <a:chExt cx="1490121" cy="1015237"/>
          </a:xfrm>
        </p:grpSpPr>
        <p:sp>
          <p:nvSpPr>
            <p:cNvPr id="7" name="Round Same Side Corner Rectangle 6"/>
            <p:cNvSpPr/>
            <p:nvPr/>
          </p:nvSpPr>
          <p:spPr>
            <a:xfrm>
              <a:off x="432723" y="2051815"/>
              <a:ext cx="1457325" cy="1000125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Positive</a:t>
              </a:r>
            </a:p>
            <a:p>
              <a:pPr algn="ctr"/>
              <a:r>
                <a:rPr lang="en-US" altLang="zh-CN" b="1" dirty="0" smtClean="0"/>
                <a:t>within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context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2721" y="242072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/>
                <a:t>（</a:t>
              </a:r>
              <a:endParaRPr lang="en-US" sz="3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07344" y="241629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/>
                <a:t>）</a:t>
              </a:r>
              <a:endParaRPr lang="en-US" sz="3600" dirty="0"/>
            </a:p>
          </p:txBody>
        </p:sp>
      </p:grpSp>
      <p:sp>
        <p:nvSpPr>
          <p:cNvPr id="11" name="Round Same Side Corner Rectangle 10"/>
          <p:cNvSpPr/>
          <p:nvPr/>
        </p:nvSpPr>
        <p:spPr>
          <a:xfrm rot="10800000">
            <a:off x="432722" y="3038446"/>
            <a:ext cx="1457325" cy="1000125"/>
          </a:xfrm>
          <a:prstGeom prst="round2Same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altLang="zh-CN" b="1" dirty="0" smtClean="0"/>
              <a:t>Negative</a:t>
            </a:r>
            <a:endParaRPr lang="en-US" b="1" dirty="0"/>
          </a:p>
        </p:txBody>
      </p:sp>
      <p:sp>
        <p:nvSpPr>
          <p:cNvPr id="3" name="Cross 2"/>
          <p:cNvSpPr/>
          <p:nvPr/>
        </p:nvSpPr>
        <p:spPr>
          <a:xfrm>
            <a:off x="4378060" y="2804292"/>
            <a:ext cx="457200" cy="481801"/>
          </a:xfrm>
          <a:prstGeom prst="plus">
            <a:avLst/>
          </a:prstGeom>
          <a:solidFill>
            <a:schemeClr val="accent6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30312" y="2056569"/>
            <a:ext cx="1457325" cy="1986757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New</a:t>
            </a:r>
          </a:p>
          <a:p>
            <a:pPr algn="ctr"/>
            <a:r>
              <a:rPr lang="en-US" altLang="zh-CN" b="1" dirty="0" smtClean="0"/>
              <a:t>isolated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shape</a:t>
            </a:r>
            <a:endParaRPr lang="en-US" b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343150" y="1708288"/>
            <a:ext cx="0" cy="611966"/>
          </a:xfrm>
          <a:prstGeom prst="line">
            <a:avLst/>
          </a:prstGeom>
          <a:ln w="25400">
            <a:solidFill>
              <a:srgbClr val="FCAC1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92694" y="1708288"/>
            <a:ext cx="0" cy="611966"/>
          </a:xfrm>
          <a:prstGeom prst="line">
            <a:avLst/>
          </a:prstGeom>
          <a:ln w="25400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19753E-6 L 5.55556E-7 0.06451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  <p:bldP spid="17" grpId="0" animBg="1"/>
      <p:bldP spid="21" grpId="1" animBg="1"/>
      <p:bldP spid="22" grpId="0" animBg="1"/>
      <p:bldP spid="24" grpId="0"/>
      <p:bldP spid="11" grpId="0" animBg="1"/>
      <p:bldP spid="3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dirty="0"/>
              <a:t>15 </a:t>
            </a:r>
            <a:r>
              <a:rPr lang="en-US" dirty="0" smtClean="0"/>
              <a:t>categories, 608 scenes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4" y="3387336"/>
            <a:ext cx="1076324" cy="107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1" y="3387336"/>
            <a:ext cx="1076324" cy="10763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45" y="1803521"/>
            <a:ext cx="1076324" cy="107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00" y="1803521"/>
            <a:ext cx="1076324" cy="107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0" y="1803521"/>
            <a:ext cx="1076324" cy="10763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70" y="3387336"/>
            <a:ext cx="1076324" cy="1076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90" y="1803521"/>
            <a:ext cx="1076324" cy="10763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76" y="3387336"/>
            <a:ext cx="1076324" cy="10763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6475" r="21548" b="17011"/>
          <a:stretch/>
        </p:blipFill>
        <p:spPr>
          <a:xfrm>
            <a:off x="5518137" y="3387336"/>
            <a:ext cx="587936" cy="10763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79" y="3387336"/>
            <a:ext cx="1076324" cy="10763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07" y="3387336"/>
            <a:ext cx="1076324" cy="107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5" y="1803521"/>
            <a:ext cx="1076324" cy="10763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5" y="1803521"/>
            <a:ext cx="1076324" cy="10763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5" y="1803521"/>
            <a:ext cx="1076324" cy="10763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5" y="3387336"/>
            <a:ext cx="1076324" cy="107632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894724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45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92457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8187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44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16754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6145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47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49283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32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02063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4480" y="44207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45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94724" y="28571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10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62468" y="287103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 smtClean="0">
                <a:solidFill>
                  <a:schemeClr val="accent6"/>
                </a:solidFill>
              </a:rPr>
              <a:t>5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18137" y="28571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49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51427" y="287103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45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50144" y="28571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40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61892" y="287103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43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7854" y="28571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49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1243595"/>
            <a:ext cx="1733794" cy="1558663"/>
            <a:chOff x="516217" y="559159"/>
            <a:chExt cx="2592096" cy="2330268"/>
          </a:xfrm>
        </p:grpSpPr>
        <p:sp>
          <p:nvSpPr>
            <p:cNvPr id="6" name="Oval 5"/>
            <p:cNvSpPr/>
            <p:nvPr/>
          </p:nvSpPr>
          <p:spPr>
            <a:xfrm>
              <a:off x="669265" y="603427"/>
              <a:ext cx="2286000" cy="2286000"/>
            </a:xfrm>
            <a:prstGeom prst="ellipse">
              <a:avLst/>
            </a:prstGeom>
            <a:noFill/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16217" y="559159"/>
              <a:ext cx="2592096" cy="2184041"/>
              <a:chOff x="3535968" y="125089"/>
              <a:chExt cx="2973992" cy="250581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8564" y="125089"/>
                <a:ext cx="1828800" cy="1828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968" y="802107"/>
                <a:ext cx="1828800" cy="1828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1160" y="802107"/>
                <a:ext cx="1828800" cy="18288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559569" y="3375527"/>
            <a:ext cx="1529054" cy="1529054"/>
            <a:chOff x="669265" y="3661072"/>
            <a:chExt cx="2286000" cy="2286000"/>
          </a:xfrm>
        </p:grpSpPr>
        <p:sp>
          <p:nvSpPr>
            <p:cNvPr id="12" name="Oval 11"/>
            <p:cNvSpPr/>
            <p:nvPr/>
          </p:nvSpPr>
          <p:spPr>
            <a:xfrm>
              <a:off x="669265" y="3661072"/>
              <a:ext cx="2286000" cy="2286000"/>
            </a:xfrm>
            <a:prstGeom prst="ellipse">
              <a:avLst/>
            </a:prstGeom>
            <a:noFill/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B9BD5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914449" y="3665296"/>
              <a:ext cx="1795633" cy="1728505"/>
              <a:chOff x="3800353" y="2154270"/>
              <a:chExt cx="3715475" cy="357657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691" y="2154270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0353" y="3902045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7028" y="3902045"/>
                <a:ext cx="1828800" cy="18288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4113360" y="3016579"/>
            <a:ext cx="814671" cy="2186842"/>
            <a:chOff x="5973235" y="3508774"/>
            <a:chExt cx="1615394" cy="433624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29" y="3508774"/>
              <a:ext cx="1600200" cy="16002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29" y="4840334"/>
              <a:ext cx="1600200" cy="1600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235" y="6244818"/>
              <a:ext cx="1600200" cy="16002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19669" y="1158221"/>
            <a:ext cx="807008" cy="1724957"/>
            <a:chOff x="5988429" y="969477"/>
            <a:chExt cx="1600200" cy="342038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29" y="969477"/>
              <a:ext cx="1600200" cy="16002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29" y="2789659"/>
              <a:ext cx="1600200" cy="160020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40" y="1300499"/>
            <a:ext cx="1152869" cy="11528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45" y="1307209"/>
            <a:ext cx="1152869" cy="1152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70" y="1300499"/>
            <a:ext cx="1154857" cy="11528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65" y="3505539"/>
            <a:ext cx="1152869" cy="11528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45" y="3505540"/>
            <a:ext cx="1152869" cy="115286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44" y="3505677"/>
            <a:ext cx="1152869" cy="11528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15894" y="2656709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0.97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51473" y="2656709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0.96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60474" y="2656709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0.94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13498" y="4576764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0.97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49077" y="4574786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</a:t>
            </a:r>
            <a:r>
              <a:rPr lang="en-US" altLang="zh-CN" sz="1200" dirty="0" smtClean="0">
                <a:solidFill>
                  <a:schemeClr val="bg1"/>
                </a:solidFill>
              </a:rPr>
              <a:t>0.97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8078" y="4572084"/>
            <a:ext cx="109987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Score = </a:t>
            </a:r>
            <a:r>
              <a:rPr lang="en-US" altLang="zh-CN" sz="1200" dirty="0" smtClean="0">
                <a:solidFill>
                  <a:schemeClr val="bg1"/>
                </a:solidFill>
              </a:rPr>
              <a:t>0.95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0335"/>
            <a:ext cx="7772400" cy="1102519"/>
          </a:xfrm>
        </p:spPr>
        <p:txBody>
          <a:bodyPr/>
          <a:lstStyle/>
          <a:p>
            <a:pPr algn="ctr"/>
            <a:r>
              <a:rPr lang="en-US" altLang="zh-CN" sz="6000" dirty="0" smtClean="0"/>
              <a:t>Applications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300987-9929-4DAF-A46B-6648AC787EBD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90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ＭＳ Ｐゴシック" charset="-128"/>
              </a:rPr>
              <a:t>Motivation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ＭＳ Ｐゴシック" panose="020B0600070205080204" pitchFamily="34" charset="-128"/>
              </a:rPr>
              <a:t>Object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functionality</a:t>
            </a:r>
          </a:p>
          <a:p>
            <a:pPr lvl="1" eaLnBrk="1" hangingPunct="1">
              <a:buFont typeface="AppleSymbols"/>
              <a:buChar char="⚬"/>
            </a:pPr>
            <a:r>
              <a:rPr lang="en-US" altLang="zh-CN" dirty="0" smtClean="0">
                <a:ea typeface="ＭＳ Ｐゴシック" panose="020B0600070205080204" pitchFamily="34" charset="-128"/>
              </a:rPr>
              <a:t>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ssential categorization of objects </a:t>
            </a:r>
          </a:p>
          <a:p>
            <a:pPr lvl="1" eaLnBrk="1" hangingPunct="1">
              <a:buFont typeface="AppleSymbols"/>
              <a:buChar char="⚬"/>
            </a:pPr>
            <a:r>
              <a:rPr lang="en-US" altLang="zh-CN" dirty="0" smtClean="0">
                <a:ea typeface="ＭＳ Ｐゴシック" panose="020B0600070205080204" pitchFamily="34" charset="-128"/>
              </a:rPr>
              <a:t>B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asic requirement for creating or customizing</a:t>
            </a:r>
          </a:p>
          <a:p>
            <a:pPr lvl="1" eaLnBrk="1" hangingPunct="1">
              <a:buFont typeface="AppleSymbols"/>
              <a:buChar char="⚬"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7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5F494B-5816-4392-9635-D15AB84A7CDE}" type="slidenum">
              <a:rPr lang="en-US" altLang="en-US" sz="12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44" y="2794823"/>
            <a:ext cx="2181478" cy="2073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68" y="2794824"/>
            <a:ext cx="1764201" cy="2072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16" y="2794824"/>
            <a:ext cx="2568005" cy="2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3875" y="2967499"/>
            <a:ext cx="7946973" cy="0"/>
          </a:xfrm>
          <a:prstGeom prst="line">
            <a:avLst/>
          </a:prstGeom>
          <a:ln w="190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47802" y="3262313"/>
            <a:ext cx="8121850" cy="1200150"/>
            <a:chOff x="713555" y="3800113"/>
            <a:chExt cx="10829134" cy="1600200"/>
          </a:xfrm>
        </p:grpSpPr>
        <p:sp>
          <p:nvSpPr>
            <p:cNvPr id="7" name="TextBox 6"/>
            <p:cNvSpPr txBox="1"/>
            <p:nvPr/>
          </p:nvSpPr>
          <p:spPr>
            <a:xfrm>
              <a:off x="713555" y="4424998"/>
              <a:ext cx="19218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Drying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Rack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454" y="3800113"/>
              <a:ext cx="1600200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64" y="3800113"/>
              <a:ext cx="1600200" cy="1600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2489" y="3800113"/>
              <a:ext cx="1600200" cy="1600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54" y="3800113"/>
              <a:ext cx="1600200" cy="1600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971" y="3800113"/>
              <a:ext cx="1600200" cy="160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7200" y="1480662"/>
            <a:ext cx="8112452" cy="1200150"/>
            <a:chOff x="726086" y="1533938"/>
            <a:chExt cx="10816603" cy="1600200"/>
          </a:xfrm>
        </p:grpSpPr>
        <p:sp>
          <p:nvSpPr>
            <p:cNvPr id="14" name="TextBox 13"/>
            <p:cNvSpPr txBox="1"/>
            <p:nvPr/>
          </p:nvSpPr>
          <p:spPr>
            <a:xfrm>
              <a:off x="726086" y="2150894"/>
              <a:ext cx="122084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Bicycle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086" y="1533938"/>
              <a:ext cx="1600200" cy="1600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684" y="1533938"/>
              <a:ext cx="1600200" cy="1600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677" y="1533938"/>
              <a:ext cx="1601805" cy="1600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2489" y="1533938"/>
              <a:ext cx="1600200" cy="16002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275" y="1533938"/>
              <a:ext cx="1600200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3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Category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967" y="1770026"/>
            <a:ext cx="3418034" cy="2771708"/>
          </a:xfrm>
        </p:spPr>
        <p:txBody>
          <a:bodyPr/>
          <a:lstStyle/>
          <a:p>
            <a:r>
              <a:rPr lang="en-US" altLang="zh-CN" dirty="0" smtClean="0"/>
              <a:t>Chair-Chair</a:t>
            </a:r>
          </a:p>
          <a:p>
            <a:r>
              <a:rPr lang="en-US" altLang="zh-CN" dirty="0" smtClean="0"/>
              <a:t>Chair-Handcart</a:t>
            </a:r>
          </a:p>
          <a:p>
            <a:r>
              <a:rPr lang="en-US" altLang="zh-CN" dirty="0" smtClean="0"/>
              <a:t>Desk-Table</a:t>
            </a:r>
          </a:p>
          <a:p>
            <a:r>
              <a:rPr lang="en-US" altLang="zh-CN" dirty="0" smtClean="0"/>
              <a:t>Desk-TV bench</a:t>
            </a:r>
          </a:p>
          <a:p>
            <a:r>
              <a:rPr lang="en-US" altLang="zh-CN" dirty="0" smtClean="0">
                <a:solidFill>
                  <a:schemeClr val="accent3"/>
                </a:solidFill>
              </a:rPr>
              <a:t>Hanger-Desk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4" y="1223963"/>
            <a:ext cx="4974380" cy="3543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8626" y="2390043"/>
            <a:ext cx="285390" cy="185079"/>
          </a:xfrm>
          <a:prstGeom prst="rect">
            <a:avLst/>
          </a:prstGeom>
          <a:noFill/>
          <a:ln w="349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194074" y="1806040"/>
            <a:ext cx="5316" cy="584004"/>
          </a:xfrm>
          <a:prstGeom prst="straightConnector1">
            <a:avLst/>
          </a:prstGeom>
          <a:ln w="34925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03706" y="2482582"/>
            <a:ext cx="864988" cy="2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61284" y="2970801"/>
            <a:ext cx="285390" cy="185079"/>
          </a:xfrm>
          <a:prstGeom prst="rect">
            <a:avLst/>
          </a:prstGeom>
          <a:noFill/>
          <a:ln w="349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182993" y="1806041"/>
            <a:ext cx="7974" cy="1164761"/>
          </a:xfrm>
          <a:prstGeom prst="straightConnector1">
            <a:avLst/>
          </a:prstGeom>
          <a:ln w="34925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206364" y="3063339"/>
            <a:ext cx="864989" cy="2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333295" y="4125454"/>
            <a:ext cx="297000" cy="395679"/>
          </a:xfrm>
          <a:prstGeom prst="rect">
            <a:avLst/>
          </a:prstGeom>
          <a:noFill/>
          <a:ln w="349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4059" y="1806040"/>
            <a:ext cx="0" cy="2319415"/>
          </a:xfrm>
          <a:prstGeom prst="straightConnector1">
            <a:avLst/>
          </a:prstGeom>
          <a:ln w="34925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203706" y="4217994"/>
            <a:ext cx="1139658" cy="0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203706" y="4438089"/>
            <a:ext cx="1139658" cy="0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184693" y="2592511"/>
            <a:ext cx="286200" cy="185079"/>
          </a:xfrm>
          <a:prstGeom prst="rect">
            <a:avLst/>
          </a:prstGeom>
          <a:noFill/>
          <a:ln w="349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319694" y="1806040"/>
            <a:ext cx="5384" cy="786473"/>
          </a:xfrm>
          <a:prstGeom prst="straightConnector1">
            <a:avLst/>
          </a:prstGeom>
          <a:ln w="34925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203706" y="2685051"/>
            <a:ext cx="1980987" cy="1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6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  <p:bldP spid="21" grpId="0" animBg="1"/>
      <p:bldP spid="21" grpId="1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 smtClean="0"/>
              <a:t>similarity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686800" cy="3394075"/>
              </a:xfrm>
            </p:spPr>
            <p:txBody>
              <a:bodyPr/>
              <a:lstStyle/>
              <a:p>
                <a:r>
                  <a:rPr lang="en-US" altLang="zh-CN" dirty="0" smtClean="0"/>
                  <a:t>Functionality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score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category</a:t>
                </a:r>
              </a:p>
              <a:p>
                <a:r>
                  <a:rPr lang="en-US" altLang="zh-CN" dirty="0" smtClean="0"/>
                  <a:t>S</a:t>
                </a:r>
                <a:r>
                  <a:rPr lang="en-US" dirty="0" smtClean="0"/>
                  <a:t>upport </a:t>
                </a:r>
                <a:r>
                  <a:rPr lang="en-US" dirty="0"/>
                  <a:t>similar </a:t>
                </a:r>
                <a:r>
                  <a:rPr lang="en-US" dirty="0" smtClean="0"/>
                  <a:t>functionalities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dirty="0" smtClean="0"/>
                  <a:t>functionally similar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686800" cy="3394075"/>
              </a:xfrm>
              <a:blipFill rotWithShape="0">
                <a:blip r:embed="rId3"/>
                <a:stretch>
                  <a:fillRect l="-1263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86001"/>
              </p:ext>
            </p:extLst>
          </p:nvPr>
        </p:nvGraphicFramePr>
        <p:xfrm>
          <a:off x="2435150" y="3331068"/>
          <a:ext cx="4320000" cy="260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/>
                <a:gridCol w="857348"/>
                <a:gridCol w="740780"/>
                <a:gridCol w="561872"/>
                <a:gridCol w="792366"/>
                <a:gridCol w="647634"/>
              </a:tblGrid>
              <a:tr h="25630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0.999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0.972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0.71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…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0.90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…</a:t>
                      </a:r>
                      <a:endParaRPr lang="en-US" sz="1300" dirty="0"/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94529"/>
              </p:ext>
            </p:extLst>
          </p:nvPr>
        </p:nvGraphicFramePr>
        <p:xfrm>
          <a:off x="2435150" y="3906919"/>
          <a:ext cx="4320001" cy="240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141"/>
                <a:gridCol w="839550"/>
                <a:gridCol w="760011"/>
                <a:gridCol w="555585"/>
                <a:gridCol w="790996"/>
                <a:gridCol w="643718"/>
              </a:tblGrid>
              <a:tr h="2403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0.982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0.988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0.73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0.993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 marL="57955" marR="57955" marT="28977" marB="289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8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55276"/>
              </p:ext>
            </p:extLst>
          </p:nvPr>
        </p:nvGraphicFramePr>
        <p:xfrm>
          <a:off x="2412000" y="2810064"/>
          <a:ext cx="4320000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/>
                <a:gridCol w="915221"/>
                <a:gridCol w="717631"/>
                <a:gridCol w="527148"/>
                <a:gridCol w="815515"/>
                <a:gridCol w="624485"/>
              </a:tblGrid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Handcart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Hook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Stroller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t="20929" r="31269" b="16293"/>
          <a:stretch/>
        </p:blipFill>
        <p:spPr>
          <a:xfrm>
            <a:off x="628532" y="2427621"/>
            <a:ext cx="1496386" cy="225925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35150" y="2733836"/>
            <a:ext cx="724739" cy="168897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159889" y="2733835"/>
            <a:ext cx="844951" cy="168897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314101" y="2733834"/>
            <a:ext cx="796723" cy="168897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9" t="11756" r="22922" b="7681"/>
          <a:stretch/>
        </p:blipFill>
        <p:spPr>
          <a:xfrm>
            <a:off x="6996437" y="2406861"/>
            <a:ext cx="1563329" cy="22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8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56" y="1982810"/>
            <a:ext cx="3439942" cy="2562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4" y="1978882"/>
            <a:ext cx="3335583" cy="2508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0" y="2040850"/>
            <a:ext cx="994598" cy="2446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1713" y="4501095"/>
            <a:ext cx="84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Ours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2529" y="4501114"/>
            <a:ext cx="764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LFD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754489">
            <a:off x="1909935" y="2909031"/>
            <a:ext cx="1937227" cy="657645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745401">
            <a:off x="4610927" y="2299246"/>
            <a:ext cx="3191956" cy="147613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6" y="2898515"/>
            <a:ext cx="1698911" cy="1698911"/>
          </a:xfrm>
          <a:prstGeom prst="rect">
            <a:avLst/>
          </a:prstGeom>
        </p:spPr>
      </p:pic>
      <p:sp>
        <p:nvSpPr>
          <p:cNvPr id="22" name="TextBox 1"/>
          <p:cNvSpPr txBox="1"/>
          <p:nvPr/>
        </p:nvSpPr>
        <p:spPr>
          <a:xfrm>
            <a:off x="799425" y="247036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Scale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down</a:t>
            </a:r>
            <a:endParaRPr lang="en-US" altLang="zh-CN" dirty="0">
              <a:solidFill>
                <a:srgbClr val="00B05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54" y="2866732"/>
            <a:ext cx="1698911" cy="1698911"/>
          </a:xfrm>
          <a:prstGeom prst="rect">
            <a:avLst/>
          </a:prstGeom>
        </p:spPr>
      </p:pic>
      <p:sp>
        <p:nvSpPr>
          <p:cNvPr id="32" name="TextBox 1"/>
          <p:cNvSpPr txBox="1"/>
          <p:nvPr/>
        </p:nvSpPr>
        <p:spPr>
          <a:xfrm>
            <a:off x="2907524" y="247036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197FF"/>
                </a:solidFill>
              </a:rPr>
              <a:t>Scale</a:t>
            </a:r>
            <a:r>
              <a:rPr lang="zh-CN" altLang="en-US" dirty="0" smtClean="0">
                <a:solidFill>
                  <a:srgbClr val="0197FF"/>
                </a:solidFill>
              </a:rPr>
              <a:t> </a:t>
            </a:r>
            <a:r>
              <a:rPr lang="en-US" altLang="zh-CN" dirty="0" smtClean="0">
                <a:solidFill>
                  <a:srgbClr val="0197FF"/>
                </a:solidFill>
              </a:rPr>
              <a:t>up</a:t>
            </a:r>
            <a:endParaRPr lang="en-US" altLang="zh-CN" dirty="0">
              <a:solidFill>
                <a:srgbClr val="0197FF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71" y="2866732"/>
            <a:ext cx="1698911" cy="1698911"/>
          </a:xfrm>
          <a:prstGeom prst="rect">
            <a:avLst/>
          </a:prstGeom>
        </p:spPr>
      </p:pic>
      <p:sp>
        <p:nvSpPr>
          <p:cNvPr id="41" name="TextBox 1"/>
          <p:cNvSpPr txBox="1"/>
          <p:nvPr/>
        </p:nvSpPr>
        <p:spPr>
          <a:xfrm>
            <a:off x="4889122" y="247036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197FF"/>
                </a:solidFill>
              </a:rPr>
              <a:t>Scale</a:t>
            </a:r>
            <a:r>
              <a:rPr lang="zh-CN" altLang="en-US" dirty="0" smtClean="0">
                <a:solidFill>
                  <a:srgbClr val="0197FF"/>
                </a:solidFill>
              </a:rPr>
              <a:t> </a:t>
            </a:r>
            <a:r>
              <a:rPr lang="en-US" altLang="zh-CN" dirty="0" smtClean="0">
                <a:solidFill>
                  <a:srgbClr val="0197FF"/>
                </a:solidFill>
              </a:rPr>
              <a:t>up</a:t>
            </a:r>
            <a:endParaRPr lang="en-US" altLang="zh-CN" dirty="0">
              <a:solidFill>
                <a:srgbClr val="0197FF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66732"/>
            <a:ext cx="1698911" cy="1698911"/>
          </a:xfrm>
          <a:prstGeom prst="rect">
            <a:avLst/>
          </a:prstGeom>
        </p:spPr>
      </p:pic>
      <p:sp>
        <p:nvSpPr>
          <p:cNvPr id="50" name="TextBox 1"/>
          <p:cNvSpPr txBox="1"/>
          <p:nvPr/>
        </p:nvSpPr>
        <p:spPr>
          <a:xfrm>
            <a:off x="6829278" y="247036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197FF"/>
                </a:solidFill>
              </a:rPr>
              <a:t>Scale</a:t>
            </a:r>
            <a:r>
              <a:rPr lang="zh-CN" altLang="en-US" dirty="0" smtClean="0">
                <a:solidFill>
                  <a:srgbClr val="0197FF"/>
                </a:solidFill>
              </a:rPr>
              <a:t> </a:t>
            </a:r>
            <a:r>
              <a:rPr lang="en-US" altLang="zh-CN" dirty="0" smtClean="0">
                <a:solidFill>
                  <a:srgbClr val="0197FF"/>
                </a:solidFill>
              </a:rPr>
              <a:t>up</a:t>
            </a:r>
            <a:endParaRPr lang="en-US" altLang="zh-CN" dirty="0">
              <a:solidFill>
                <a:srgbClr val="0197FF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94" y="1345156"/>
            <a:ext cx="928394" cy="92839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00" y="1345156"/>
            <a:ext cx="928394" cy="9283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06533" y="1313284"/>
            <a:ext cx="5829300" cy="1090569"/>
            <a:chOff x="1571846" y="1509223"/>
            <a:chExt cx="5829300" cy="1090569"/>
          </a:xfrm>
        </p:grpSpPr>
        <p:sp>
          <p:nvSpPr>
            <p:cNvPr id="60" name="圆角矩形 2"/>
            <p:cNvSpPr/>
            <p:nvPr/>
          </p:nvSpPr>
          <p:spPr>
            <a:xfrm>
              <a:off x="3385908" y="1509223"/>
              <a:ext cx="2160397" cy="992137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Bent Arrow 57"/>
            <p:cNvSpPr/>
            <p:nvPr/>
          </p:nvSpPr>
          <p:spPr>
            <a:xfrm rot="5400000">
              <a:off x="6146776" y="1345419"/>
              <a:ext cx="653900" cy="1854841"/>
            </a:xfrm>
            <a:prstGeom prst="bentArrow">
              <a:avLst>
                <a:gd name="adj1" fmla="val 4392"/>
                <a:gd name="adj2" fmla="val 5782"/>
                <a:gd name="adj3" fmla="val 16896"/>
                <a:gd name="adj4" fmla="val 4375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Bent Arrow 58"/>
            <p:cNvSpPr/>
            <p:nvPr/>
          </p:nvSpPr>
          <p:spPr>
            <a:xfrm rot="5400000" flipV="1">
              <a:off x="2151927" y="1365811"/>
              <a:ext cx="653900" cy="1814061"/>
            </a:xfrm>
            <a:prstGeom prst="bentArrow">
              <a:avLst>
                <a:gd name="adj1" fmla="val 4392"/>
                <a:gd name="adj2" fmla="val 5782"/>
                <a:gd name="adj3" fmla="val 16896"/>
                <a:gd name="adj4" fmla="val 4375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9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41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Inspiring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3311"/>
          <a:stretch/>
        </p:blipFill>
        <p:spPr>
          <a:xfrm>
            <a:off x="6943628" y="2049615"/>
            <a:ext cx="1711088" cy="2302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r="9651"/>
          <a:stretch/>
        </p:blipFill>
        <p:spPr>
          <a:xfrm>
            <a:off x="4844714" y="2049615"/>
            <a:ext cx="1961566" cy="2302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2474" y="4419901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7679" y="441990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Stroller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628" y="1101295"/>
            <a:ext cx="1711088" cy="1401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61" y="2146247"/>
            <a:ext cx="2302024" cy="230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" y="1874977"/>
            <a:ext cx="2466264" cy="24662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99279" y="44199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Basket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7603" y="441990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Drying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Rack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2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4289233" y="3530176"/>
            <a:ext cx="324000" cy="324000"/>
            <a:chOff x="4289233" y="3856743"/>
            <a:chExt cx="324000" cy="324000"/>
          </a:xfrm>
        </p:grpSpPr>
        <p:grpSp>
          <p:nvGrpSpPr>
            <p:cNvPr id="65" name="Group 64"/>
            <p:cNvGrpSpPr/>
            <p:nvPr/>
          </p:nvGrpSpPr>
          <p:grpSpPr>
            <a:xfrm>
              <a:off x="4330467" y="3898653"/>
              <a:ext cx="241533" cy="241533"/>
              <a:chOff x="1813072" y="4651313"/>
              <a:chExt cx="179188" cy="17918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5875">
                <a:solidFill>
                  <a:srgbClr val="0197FF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289233" y="3856743"/>
              <a:ext cx="324000" cy="324000"/>
            </a:xfrm>
            <a:prstGeom prst="ellipse">
              <a:avLst/>
            </a:prstGeom>
            <a:noFill/>
            <a:ln w="19050">
              <a:solidFill>
                <a:srgbClr val="FF9C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15753" r="28326" b="9086"/>
          <a:stretch/>
        </p:blipFill>
        <p:spPr>
          <a:xfrm>
            <a:off x="3697592" y="1890307"/>
            <a:ext cx="1605020" cy="2552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12" y="1583178"/>
            <a:ext cx="1352252" cy="13522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15" y="1694442"/>
            <a:ext cx="1229817" cy="195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altLang="zh-CN" dirty="0" smtClean="0"/>
              <a:t>enhancement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98" y="3197937"/>
            <a:ext cx="1419037" cy="1419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23137" r="29227" b="17498"/>
          <a:stretch/>
        </p:blipFill>
        <p:spPr>
          <a:xfrm>
            <a:off x="468287" y="1979466"/>
            <a:ext cx="1538954" cy="223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84" y="3120173"/>
            <a:ext cx="1260000" cy="12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30" y="1542626"/>
            <a:ext cx="1329976" cy="1329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8348" r="21274" b="4857"/>
          <a:stretch/>
        </p:blipFill>
        <p:spPr>
          <a:xfrm>
            <a:off x="7154292" y="2031299"/>
            <a:ext cx="1573742" cy="19022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8" y="1628488"/>
            <a:ext cx="1688836" cy="2527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43" y="1489282"/>
            <a:ext cx="884208" cy="421326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3584142" y="1805471"/>
            <a:ext cx="1137003" cy="757233"/>
            <a:chOff x="3584142" y="2132038"/>
            <a:chExt cx="1137003" cy="7572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42" y="2132038"/>
              <a:ext cx="1137003" cy="75723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427" y="2178955"/>
              <a:ext cx="923176" cy="643360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41" y="1545377"/>
            <a:ext cx="757235" cy="33590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230280" y="4345266"/>
            <a:ext cx="179188" cy="179188"/>
            <a:chOff x="1813072" y="4651313"/>
            <a:chExt cx="179188" cy="179188"/>
          </a:xfrm>
        </p:grpSpPr>
        <p:sp>
          <p:nvSpPr>
            <p:cNvPr id="32" name="Oval 31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5875">
              <a:solidFill>
                <a:srgbClr val="0197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571445" y="4075404"/>
            <a:ext cx="179188" cy="179188"/>
            <a:chOff x="1813072" y="4651313"/>
            <a:chExt cx="179188" cy="179188"/>
          </a:xfrm>
        </p:grpSpPr>
        <p:sp>
          <p:nvSpPr>
            <p:cNvPr id="45" name="Oval 44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5875">
              <a:solidFill>
                <a:srgbClr val="0197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04972" y="4476082"/>
            <a:ext cx="179188" cy="179188"/>
            <a:chOff x="1813072" y="4651313"/>
            <a:chExt cx="179188" cy="179188"/>
          </a:xfrm>
        </p:grpSpPr>
        <p:sp>
          <p:nvSpPr>
            <p:cNvPr id="48" name="Oval 47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5875">
              <a:solidFill>
                <a:srgbClr val="0197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30472" y="4237367"/>
            <a:ext cx="179188" cy="179188"/>
            <a:chOff x="1813072" y="4651313"/>
            <a:chExt cx="179188" cy="179188"/>
          </a:xfrm>
        </p:grpSpPr>
        <p:sp>
          <p:nvSpPr>
            <p:cNvPr id="51" name="Oval 50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813072" y="4651313"/>
              <a:ext cx="179188" cy="179188"/>
            </a:xfrm>
            <a:prstGeom prst="ellipse">
              <a:avLst/>
            </a:prstGeom>
            <a:noFill/>
            <a:ln w="15875">
              <a:solidFill>
                <a:srgbClr val="0197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942872" y="3809029"/>
            <a:ext cx="324000" cy="324000"/>
            <a:chOff x="4942872" y="4135596"/>
            <a:chExt cx="324000" cy="324000"/>
          </a:xfrm>
        </p:grpSpPr>
        <p:grpSp>
          <p:nvGrpSpPr>
            <p:cNvPr id="62" name="Group 61"/>
            <p:cNvGrpSpPr/>
            <p:nvPr/>
          </p:nvGrpSpPr>
          <p:grpSpPr>
            <a:xfrm>
              <a:off x="4986197" y="4180566"/>
              <a:ext cx="241533" cy="241533"/>
              <a:chOff x="1813072" y="4651313"/>
              <a:chExt cx="179188" cy="179188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5875">
                <a:solidFill>
                  <a:srgbClr val="0197FF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Oval 70"/>
            <p:cNvSpPr/>
            <p:nvPr/>
          </p:nvSpPr>
          <p:spPr>
            <a:xfrm>
              <a:off x="4942872" y="4135596"/>
              <a:ext cx="324000" cy="324000"/>
            </a:xfrm>
            <a:prstGeom prst="ellipse">
              <a:avLst/>
            </a:prstGeom>
            <a:noFill/>
            <a:ln w="19050">
              <a:solidFill>
                <a:srgbClr val="FF9C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423388" y="4148679"/>
            <a:ext cx="324000" cy="324000"/>
            <a:chOff x="4423388" y="4475246"/>
            <a:chExt cx="324000" cy="324000"/>
          </a:xfrm>
        </p:grpSpPr>
        <p:grpSp>
          <p:nvGrpSpPr>
            <p:cNvPr id="59" name="Group 58"/>
            <p:cNvGrpSpPr/>
            <p:nvPr/>
          </p:nvGrpSpPr>
          <p:grpSpPr>
            <a:xfrm>
              <a:off x="4464622" y="4521719"/>
              <a:ext cx="241533" cy="241533"/>
              <a:chOff x="1813072" y="4651313"/>
              <a:chExt cx="179188" cy="17918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5875">
                <a:solidFill>
                  <a:srgbClr val="0197FF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4423388" y="4475246"/>
              <a:ext cx="324000" cy="324000"/>
            </a:xfrm>
            <a:prstGeom prst="ellipse">
              <a:avLst/>
            </a:prstGeom>
            <a:noFill/>
            <a:ln w="19050">
              <a:solidFill>
                <a:srgbClr val="FF9C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732004" y="3805270"/>
            <a:ext cx="324000" cy="324000"/>
            <a:chOff x="3732004" y="4131837"/>
            <a:chExt cx="324000" cy="324000"/>
          </a:xfrm>
        </p:grpSpPr>
        <p:grpSp>
          <p:nvGrpSpPr>
            <p:cNvPr id="53" name="Group 52"/>
            <p:cNvGrpSpPr/>
            <p:nvPr/>
          </p:nvGrpSpPr>
          <p:grpSpPr>
            <a:xfrm>
              <a:off x="3776135" y="4173071"/>
              <a:ext cx="241533" cy="241533"/>
              <a:chOff x="1813072" y="4651313"/>
              <a:chExt cx="179188" cy="179188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813072" y="4651313"/>
                <a:ext cx="179188" cy="179188"/>
              </a:xfrm>
              <a:prstGeom prst="ellipse">
                <a:avLst/>
              </a:prstGeom>
              <a:noFill/>
              <a:ln w="15875">
                <a:solidFill>
                  <a:srgbClr val="0197FF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Oval 72"/>
            <p:cNvSpPr/>
            <p:nvPr/>
          </p:nvSpPr>
          <p:spPr>
            <a:xfrm>
              <a:off x="3732004" y="4131837"/>
              <a:ext cx="324000" cy="324000"/>
            </a:xfrm>
            <a:prstGeom prst="ellipse">
              <a:avLst/>
            </a:prstGeom>
            <a:noFill/>
            <a:ln w="19050">
              <a:solidFill>
                <a:srgbClr val="FF9C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/>
          <p:cNvSpPr/>
          <p:nvPr/>
        </p:nvSpPr>
        <p:spPr>
          <a:xfrm>
            <a:off x="5885748" y="4197200"/>
            <a:ext cx="218040" cy="218040"/>
          </a:xfrm>
          <a:prstGeom prst="ellipse">
            <a:avLst/>
          </a:prstGeom>
          <a:noFill/>
          <a:ln w="19050">
            <a:solidFill>
              <a:srgbClr val="FF9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046575" y="3968367"/>
            <a:ext cx="218040" cy="218040"/>
          </a:xfrm>
          <a:prstGeom prst="ellipse">
            <a:avLst/>
          </a:prstGeom>
          <a:noFill/>
          <a:ln w="19050">
            <a:solidFill>
              <a:srgbClr val="FF9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669163" y="4216803"/>
            <a:ext cx="225327" cy="225327"/>
          </a:xfrm>
          <a:prstGeom prst="ellipse">
            <a:avLst/>
          </a:prstGeom>
          <a:noFill/>
          <a:ln w="19050">
            <a:solidFill>
              <a:srgbClr val="FF9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3636" y="3991987"/>
            <a:ext cx="225327" cy="225327"/>
          </a:xfrm>
          <a:prstGeom prst="ellipse">
            <a:avLst/>
          </a:prstGeom>
          <a:noFill/>
          <a:ln w="19050">
            <a:solidFill>
              <a:srgbClr val="FF9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>
            <a:stCxn id="52" idx="6"/>
            <a:endCxn id="72" idx="2"/>
          </p:cNvCxnSpPr>
          <p:nvPr/>
        </p:nvCxnSpPr>
        <p:spPr>
          <a:xfrm flipV="1">
            <a:off x="3209660" y="4310679"/>
            <a:ext cx="1213728" cy="16282"/>
          </a:xfrm>
          <a:prstGeom prst="line">
            <a:avLst/>
          </a:prstGeom>
          <a:ln w="19050">
            <a:solidFill>
              <a:srgbClr val="0197FF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2" idx="6"/>
            <a:endCxn id="80" idx="2"/>
          </p:cNvCxnSpPr>
          <p:nvPr/>
        </p:nvCxnSpPr>
        <p:spPr>
          <a:xfrm flipV="1">
            <a:off x="4747388" y="4306220"/>
            <a:ext cx="1138360" cy="4459"/>
          </a:xfrm>
          <a:prstGeom prst="line">
            <a:avLst/>
          </a:prstGeom>
          <a:noFill/>
          <a:ln w="19050">
            <a:solidFill>
              <a:srgbClr val="FF9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50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8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hybrid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" y="746732"/>
            <a:ext cx="1979731" cy="1979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" y="2378819"/>
            <a:ext cx="1979731" cy="1979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9"/>
          <a:stretch/>
        </p:blipFill>
        <p:spPr>
          <a:xfrm>
            <a:off x="2519955" y="2141009"/>
            <a:ext cx="3030079" cy="16674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27" y="845550"/>
            <a:ext cx="3030078" cy="3030078"/>
          </a:xfrm>
          <a:prstGeom prst="rect">
            <a:avLst/>
          </a:prstGeom>
        </p:spPr>
      </p:pic>
      <p:sp>
        <p:nvSpPr>
          <p:cNvPr id="16" name="圆角矩形 27"/>
          <p:cNvSpPr/>
          <p:nvPr/>
        </p:nvSpPr>
        <p:spPr>
          <a:xfrm>
            <a:off x="476749" y="1410645"/>
            <a:ext cx="2130961" cy="3021233"/>
          </a:xfrm>
          <a:prstGeom prst="roundRect">
            <a:avLst>
              <a:gd name="adj" fmla="val 6049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圆角右箭头 31"/>
          <p:cNvSpPr/>
          <p:nvPr/>
        </p:nvSpPr>
        <p:spPr>
          <a:xfrm rot="5400000">
            <a:off x="3089671" y="1120941"/>
            <a:ext cx="523099" cy="1319818"/>
          </a:xfrm>
          <a:prstGeom prst="bentArrow">
            <a:avLst>
              <a:gd name="adj1" fmla="val 12235"/>
              <a:gd name="adj2" fmla="val 15672"/>
              <a:gd name="adj3" fmla="val 25000"/>
              <a:gd name="adj4" fmla="val 43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圆角右箭头 32"/>
          <p:cNvSpPr/>
          <p:nvPr/>
        </p:nvSpPr>
        <p:spPr>
          <a:xfrm rot="5400000" flipH="1">
            <a:off x="3100263" y="3419220"/>
            <a:ext cx="501916" cy="1319822"/>
          </a:xfrm>
          <a:prstGeom prst="bentArrow">
            <a:avLst>
              <a:gd name="adj1" fmla="val 12235"/>
              <a:gd name="adj2" fmla="val 15672"/>
              <a:gd name="adj3" fmla="val 25000"/>
              <a:gd name="adj4" fmla="val 43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右箭头 33"/>
          <p:cNvSpPr/>
          <p:nvPr/>
        </p:nvSpPr>
        <p:spPr>
          <a:xfrm>
            <a:off x="5132138" y="2800027"/>
            <a:ext cx="228861" cy="24246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0335"/>
            <a:ext cx="7772400" cy="1102519"/>
          </a:xfrm>
        </p:spPr>
        <p:txBody>
          <a:bodyPr/>
          <a:lstStyle/>
          <a:p>
            <a:pPr algn="ctr"/>
            <a:r>
              <a:rPr lang="en-US" altLang="zh-CN" sz="6000" dirty="0" smtClean="0"/>
              <a:t>Conclusion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300987-9929-4DAF-A46B-6648AC787EBD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12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ＭＳ Ｐゴシック" panose="020B0600070205080204" pitchFamily="34" charset="-128"/>
              </a:rPr>
              <a:t>Functionality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model</a:t>
            </a:r>
          </a:p>
          <a:p>
            <a:pPr lvl="1"/>
            <a:r>
              <a:rPr lang="en-US" altLang="zh-CN" dirty="0" smtClean="0">
                <a:solidFill>
                  <a:schemeClr val="accent3"/>
                </a:solidFill>
                <a:ea typeface="ＭＳ Ｐゴシック" panose="020B0600070205080204" pitchFamily="34" charset="-128"/>
              </a:rPr>
              <a:t>How</a:t>
            </a:r>
            <a:r>
              <a:rPr lang="zh-CN" altLang="en-US" dirty="0" smtClean="0">
                <a:solidFill>
                  <a:schemeClr val="accent3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via common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object-to-object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interactions </a:t>
            </a:r>
          </a:p>
          <a:p>
            <a:pPr lvl="1"/>
            <a:r>
              <a:rPr lang="en-US" altLang="zh-CN" dirty="0" smtClean="0">
                <a:solidFill>
                  <a:schemeClr val="accent3"/>
                </a:solidFill>
                <a:ea typeface="ＭＳ Ｐゴシック" panose="020B0600070205080204" pitchFamily="34" charset="-128"/>
              </a:rPr>
              <a:t>W</a:t>
            </a:r>
            <a:r>
              <a:rPr lang="en-US" altLang="en-US" dirty="0" smtClean="0">
                <a:solidFill>
                  <a:schemeClr val="accent3"/>
                </a:solidFill>
                <a:ea typeface="ＭＳ Ｐゴシック" panose="020B0600070205080204" pitchFamily="34" charset="-128"/>
              </a:rPr>
              <a:t>here</a:t>
            </a:r>
            <a:r>
              <a:rPr lang="zh-CN" altLang="en-US" dirty="0" smtClean="0">
                <a:solidFill>
                  <a:schemeClr val="accent3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via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functional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patch localization</a:t>
            </a:r>
          </a:p>
          <a:p>
            <a:pPr lvl="1"/>
            <a:r>
              <a:rPr lang="en-US" altLang="zh-CN" dirty="0" smtClean="0">
                <a:ea typeface="ＭＳ Ｐゴシック" panose="020B0600070205080204" pitchFamily="34" charset="-128"/>
              </a:rPr>
              <a:t>Enable various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functionality-aware applications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12BAD7-5219-441F-B3AF-0D11A70C0CEC}" type="slidenum">
              <a:rPr lang="en-US" altLang="en-US" smtClean="0">
                <a:solidFill>
                  <a:schemeClr val="bg1"/>
                </a:solidFill>
              </a:rPr>
              <a:pPr/>
              <a:t>49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74838" y="3221901"/>
            <a:ext cx="2005261" cy="1682680"/>
            <a:chOff x="678445" y="1971000"/>
            <a:chExt cx="3136605" cy="2632028"/>
          </a:xfrm>
        </p:grpSpPr>
        <p:sp>
          <p:nvSpPr>
            <p:cNvPr id="6" name="Freeform 5"/>
            <p:cNvSpPr/>
            <p:nvPr/>
          </p:nvSpPr>
          <p:spPr>
            <a:xfrm>
              <a:off x="1215302" y="2284963"/>
              <a:ext cx="2073937" cy="2073938"/>
            </a:xfrm>
            <a:custGeom>
              <a:avLst/>
              <a:gdLst>
                <a:gd name="connsiteX0" fmla="*/ 1567828 w 3135658"/>
                <a:gd name="connsiteY0" fmla="*/ 339860 h 3135658"/>
                <a:gd name="connsiteX1" fmla="*/ 339860 w 3135658"/>
                <a:gd name="connsiteY1" fmla="*/ 1567828 h 3135658"/>
                <a:gd name="connsiteX2" fmla="*/ 1567828 w 3135658"/>
                <a:gd name="connsiteY2" fmla="*/ 2795796 h 3135658"/>
                <a:gd name="connsiteX3" fmla="*/ 2795796 w 3135658"/>
                <a:gd name="connsiteY3" fmla="*/ 1567828 h 3135658"/>
                <a:gd name="connsiteX4" fmla="*/ 1567828 w 3135658"/>
                <a:gd name="connsiteY4" fmla="*/ 339860 h 3135658"/>
                <a:gd name="connsiteX5" fmla="*/ 1567829 w 3135658"/>
                <a:gd name="connsiteY5" fmla="*/ 0 h 3135658"/>
                <a:gd name="connsiteX6" fmla="*/ 3135658 w 3135658"/>
                <a:gd name="connsiteY6" fmla="*/ 1567829 h 3135658"/>
                <a:gd name="connsiteX7" fmla="*/ 1567829 w 3135658"/>
                <a:gd name="connsiteY7" fmla="*/ 3135658 h 3135658"/>
                <a:gd name="connsiteX8" fmla="*/ 0 w 3135658"/>
                <a:gd name="connsiteY8" fmla="*/ 1567829 h 3135658"/>
                <a:gd name="connsiteX9" fmla="*/ 1567829 w 3135658"/>
                <a:gd name="connsiteY9" fmla="*/ 0 h 313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5658" h="3135658">
                  <a:moveTo>
                    <a:pt x="1567828" y="339860"/>
                  </a:moveTo>
                  <a:cubicBezTo>
                    <a:pt x="889640" y="339860"/>
                    <a:pt x="339860" y="889640"/>
                    <a:pt x="339860" y="1567828"/>
                  </a:cubicBezTo>
                  <a:cubicBezTo>
                    <a:pt x="339860" y="2246016"/>
                    <a:pt x="889640" y="2795796"/>
                    <a:pt x="1567828" y="2795796"/>
                  </a:cubicBezTo>
                  <a:cubicBezTo>
                    <a:pt x="2246016" y="2795796"/>
                    <a:pt x="2795796" y="2246016"/>
                    <a:pt x="2795796" y="1567828"/>
                  </a:cubicBezTo>
                  <a:cubicBezTo>
                    <a:pt x="2795796" y="889640"/>
                    <a:pt x="2246016" y="339860"/>
                    <a:pt x="1567828" y="339860"/>
                  </a:cubicBezTo>
                  <a:close/>
                  <a:moveTo>
                    <a:pt x="1567829" y="0"/>
                  </a:moveTo>
                  <a:cubicBezTo>
                    <a:pt x="2433717" y="0"/>
                    <a:pt x="3135658" y="701941"/>
                    <a:pt x="3135658" y="1567829"/>
                  </a:cubicBezTo>
                  <a:cubicBezTo>
                    <a:pt x="3135658" y="2433717"/>
                    <a:pt x="2433717" y="3135658"/>
                    <a:pt x="1567829" y="3135658"/>
                  </a:cubicBezTo>
                  <a:cubicBezTo>
                    <a:pt x="701941" y="3135658"/>
                    <a:pt x="0" y="2433717"/>
                    <a:pt x="0" y="1567829"/>
                  </a:cubicBezTo>
                  <a:cubicBezTo>
                    <a:pt x="0" y="701941"/>
                    <a:pt x="701941" y="0"/>
                    <a:pt x="1567829" y="0"/>
                  </a:cubicBezTo>
                  <a:close/>
                </a:path>
              </a:pathLst>
            </a:custGeom>
            <a:solidFill>
              <a:srgbClr val="57B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40080" y="1971000"/>
              <a:ext cx="1244998" cy="1244998"/>
              <a:chOff x="8690395" y="1550195"/>
              <a:chExt cx="1387074" cy="1387074"/>
            </a:xfrm>
          </p:grpSpPr>
          <p:sp>
            <p:nvSpPr>
              <p:cNvPr id="8" name="椭圆 41"/>
              <p:cNvSpPr/>
              <p:nvPr/>
            </p:nvSpPr>
            <p:spPr>
              <a:xfrm>
                <a:off x="8690395" y="1550195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702694" y="1562494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69187" y="3357165"/>
              <a:ext cx="1245863" cy="1245863"/>
              <a:chOff x="9822411" y="3920732"/>
              <a:chExt cx="1387074" cy="1387074"/>
            </a:xfrm>
          </p:grpSpPr>
          <p:sp>
            <p:nvSpPr>
              <p:cNvPr id="11" name="椭圆 41"/>
              <p:cNvSpPr/>
              <p:nvPr/>
            </p:nvSpPr>
            <p:spPr>
              <a:xfrm>
                <a:off x="9822411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834710" y="3933030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8445" y="3357165"/>
              <a:ext cx="1245863" cy="1245863"/>
              <a:chOff x="7512005" y="3920732"/>
              <a:chExt cx="1387074" cy="1387074"/>
            </a:xfrm>
          </p:grpSpPr>
          <p:sp>
            <p:nvSpPr>
              <p:cNvPr id="14" name="椭圆 41"/>
              <p:cNvSpPr/>
              <p:nvPr/>
            </p:nvSpPr>
            <p:spPr>
              <a:xfrm>
                <a:off x="7512005" y="3920732"/>
                <a:ext cx="1387074" cy="1387074"/>
              </a:xfrm>
              <a:prstGeom prst="ellipse">
                <a:avLst/>
              </a:prstGeom>
              <a:noFill/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524304" y="3933031"/>
                <a:ext cx="1362476" cy="13624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7546" y="3496266"/>
              <a:ext cx="967661" cy="967661"/>
              <a:chOff x="7607859" y="4066248"/>
              <a:chExt cx="1157013" cy="115701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859" y="4643966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066248"/>
                <a:ext cx="573619" cy="57929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253" y="4643966"/>
                <a:ext cx="573619" cy="579295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2689089" y="3534664"/>
              <a:ext cx="967661" cy="967661"/>
              <a:chOff x="9900858" y="4093918"/>
              <a:chExt cx="1161288" cy="116128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0858" y="4673770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093918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6407" y="4673771"/>
                <a:ext cx="575739" cy="581435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1778748" y="2109668"/>
              <a:ext cx="967661" cy="967661"/>
              <a:chOff x="8780299" y="1695799"/>
              <a:chExt cx="1161288" cy="1161288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1695799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99" y="2275651"/>
                <a:ext cx="575739" cy="58143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5848" y="2275651"/>
                <a:ext cx="575739" cy="581436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318237" y="3240623"/>
            <a:ext cx="1185281" cy="1185282"/>
            <a:chOff x="4799750" y="2556383"/>
            <a:chExt cx="1546099" cy="1546099"/>
          </a:xfrm>
        </p:grpSpPr>
        <p:sp>
          <p:nvSpPr>
            <p:cNvPr id="31" name="Oval 30"/>
            <p:cNvSpPr/>
            <p:nvPr/>
          </p:nvSpPr>
          <p:spPr>
            <a:xfrm>
              <a:off x="4799750" y="2556383"/>
              <a:ext cx="1546099" cy="1546099"/>
            </a:xfrm>
            <a:prstGeom prst="ellipse">
              <a:avLst/>
            </a:prstGeom>
            <a:solidFill>
              <a:srgbClr val="C4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432" y="2725824"/>
              <a:ext cx="1240284" cy="124028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796386" y="3132973"/>
            <a:ext cx="2005261" cy="1682680"/>
            <a:chOff x="5000939" y="1957349"/>
            <a:chExt cx="3136605" cy="263202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0939" y="1957349"/>
              <a:ext cx="3136605" cy="2632028"/>
              <a:chOff x="6957065" y="1347014"/>
              <a:chExt cx="4742342" cy="3979454"/>
            </a:xfrm>
          </p:grpSpPr>
          <p:sp>
            <p:nvSpPr>
              <p:cNvPr id="46" name="Freeform 45"/>
              <p:cNvSpPr/>
              <p:nvPr/>
            </p:nvSpPr>
            <p:spPr>
              <a:xfrm>
                <a:off x="7768758" y="1821705"/>
                <a:ext cx="3135658" cy="3135658"/>
              </a:xfrm>
              <a:custGeom>
                <a:avLst/>
                <a:gdLst>
                  <a:gd name="connsiteX0" fmla="*/ 1567828 w 3135658"/>
                  <a:gd name="connsiteY0" fmla="*/ 339860 h 3135658"/>
                  <a:gd name="connsiteX1" fmla="*/ 339860 w 3135658"/>
                  <a:gd name="connsiteY1" fmla="*/ 1567828 h 3135658"/>
                  <a:gd name="connsiteX2" fmla="*/ 1567828 w 3135658"/>
                  <a:gd name="connsiteY2" fmla="*/ 2795796 h 3135658"/>
                  <a:gd name="connsiteX3" fmla="*/ 2795796 w 3135658"/>
                  <a:gd name="connsiteY3" fmla="*/ 1567828 h 3135658"/>
                  <a:gd name="connsiteX4" fmla="*/ 1567828 w 3135658"/>
                  <a:gd name="connsiteY4" fmla="*/ 339860 h 3135658"/>
                  <a:gd name="connsiteX5" fmla="*/ 1567829 w 3135658"/>
                  <a:gd name="connsiteY5" fmla="*/ 0 h 3135658"/>
                  <a:gd name="connsiteX6" fmla="*/ 3135658 w 3135658"/>
                  <a:gd name="connsiteY6" fmla="*/ 1567829 h 3135658"/>
                  <a:gd name="connsiteX7" fmla="*/ 1567829 w 3135658"/>
                  <a:gd name="connsiteY7" fmla="*/ 3135658 h 3135658"/>
                  <a:gd name="connsiteX8" fmla="*/ 0 w 3135658"/>
                  <a:gd name="connsiteY8" fmla="*/ 1567829 h 3135658"/>
                  <a:gd name="connsiteX9" fmla="*/ 1567829 w 3135658"/>
                  <a:gd name="connsiteY9" fmla="*/ 0 h 313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5658" h="3135658">
                    <a:moveTo>
                      <a:pt x="1567828" y="339860"/>
                    </a:moveTo>
                    <a:cubicBezTo>
                      <a:pt x="889640" y="339860"/>
                      <a:pt x="339860" y="889640"/>
                      <a:pt x="339860" y="1567828"/>
                    </a:cubicBezTo>
                    <a:cubicBezTo>
                      <a:pt x="339860" y="2246016"/>
                      <a:pt x="889640" y="2795796"/>
                      <a:pt x="1567828" y="2795796"/>
                    </a:cubicBezTo>
                    <a:cubicBezTo>
                      <a:pt x="2246016" y="2795796"/>
                      <a:pt x="2795796" y="2246016"/>
                      <a:pt x="2795796" y="1567828"/>
                    </a:cubicBezTo>
                    <a:cubicBezTo>
                      <a:pt x="2795796" y="889640"/>
                      <a:pt x="2246016" y="339860"/>
                      <a:pt x="1567828" y="339860"/>
                    </a:cubicBezTo>
                    <a:close/>
                    <a:moveTo>
                      <a:pt x="1567829" y="0"/>
                    </a:moveTo>
                    <a:cubicBezTo>
                      <a:pt x="2433717" y="0"/>
                      <a:pt x="3135658" y="701941"/>
                      <a:pt x="3135658" y="1567829"/>
                    </a:cubicBezTo>
                    <a:cubicBezTo>
                      <a:pt x="3135658" y="2433717"/>
                      <a:pt x="2433717" y="3135658"/>
                      <a:pt x="1567829" y="3135658"/>
                    </a:cubicBezTo>
                    <a:cubicBezTo>
                      <a:pt x="701941" y="3135658"/>
                      <a:pt x="0" y="2433717"/>
                      <a:pt x="0" y="1567829"/>
                    </a:cubicBezTo>
                    <a:cubicBezTo>
                      <a:pt x="0" y="701941"/>
                      <a:pt x="701941" y="0"/>
                      <a:pt x="1567829" y="0"/>
                    </a:cubicBezTo>
                    <a:close/>
                  </a:path>
                </a:pathLst>
              </a:custGeom>
              <a:solidFill>
                <a:srgbClr val="27CB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8410994" y="1347014"/>
                <a:ext cx="1882355" cy="1882355"/>
                <a:chOff x="8690395" y="1550195"/>
                <a:chExt cx="1387074" cy="1387074"/>
              </a:xfrm>
            </p:grpSpPr>
            <p:sp>
              <p:nvSpPr>
                <p:cNvPr id="54" name="椭圆 41"/>
                <p:cNvSpPr/>
                <p:nvPr/>
              </p:nvSpPr>
              <p:spPr>
                <a:xfrm>
                  <a:off x="8690395" y="1550195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8702694" y="1562494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9815743" y="3442804"/>
                <a:ext cx="1883664" cy="1883664"/>
                <a:chOff x="9822411" y="3920732"/>
                <a:chExt cx="1387074" cy="1387074"/>
              </a:xfrm>
            </p:grpSpPr>
            <p:sp>
              <p:nvSpPr>
                <p:cNvPr id="52" name="椭圆 41"/>
                <p:cNvSpPr/>
                <p:nvPr/>
              </p:nvSpPr>
              <p:spPr>
                <a:xfrm>
                  <a:off x="9822411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9834710" y="3933030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957065" y="3442804"/>
                <a:ext cx="1883664" cy="1883664"/>
                <a:chOff x="7512005" y="3920732"/>
                <a:chExt cx="1387074" cy="1387074"/>
              </a:xfrm>
            </p:grpSpPr>
            <p:sp>
              <p:nvSpPr>
                <p:cNvPr id="50" name="椭圆 41"/>
                <p:cNvSpPr/>
                <p:nvPr/>
              </p:nvSpPr>
              <p:spPr>
                <a:xfrm>
                  <a:off x="7512005" y="3920732"/>
                  <a:ext cx="1387074" cy="1387074"/>
                </a:xfrm>
                <a:prstGeom prst="ellipse">
                  <a:avLst/>
                </a:prstGeom>
                <a:noFill/>
                <a:ln w="76200">
                  <a:solidFill>
                    <a:srgbClr val="27CB9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524304" y="3933031"/>
                  <a:ext cx="1362476" cy="136247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972" y="3529045"/>
              <a:ext cx="874800" cy="8748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02" y="3496266"/>
              <a:ext cx="934334" cy="93433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640" y="2083387"/>
              <a:ext cx="937187" cy="937187"/>
            </a:xfrm>
            <a:prstGeom prst="rect">
              <a:avLst/>
            </a:prstGeom>
          </p:spPr>
        </p:pic>
      </p:grpSp>
      <p:sp>
        <p:nvSpPr>
          <p:cNvPr id="56" name="TextBox 55"/>
          <p:cNvSpPr txBox="1"/>
          <p:nvPr/>
        </p:nvSpPr>
        <p:spPr>
          <a:xfrm>
            <a:off x="4113689" y="4460116"/>
            <a:ext cx="164236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Score = 0.95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3470295" y="3778634"/>
            <a:ext cx="345890" cy="443171"/>
          </a:xfrm>
          <a:prstGeom prst="rightArrow">
            <a:avLst/>
          </a:prstGeom>
          <a:solidFill>
            <a:srgbClr val="9DDEFF"/>
          </a:solidFill>
          <a:ln w="34925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A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solidFill>
                  <a:schemeClr val="accent3"/>
                </a:solidFill>
                <a:ea typeface="ＭＳ Ｐゴシック" charset="-128"/>
              </a:rPr>
              <a:t>functionality</a:t>
            </a:r>
            <a:r>
              <a:rPr lang="zh-CN" altLang="en-US" dirty="0">
                <a:solidFill>
                  <a:schemeClr val="accent3"/>
                </a:solidFill>
                <a:ea typeface="ＭＳ Ｐゴシック" charset="-128"/>
              </a:rPr>
              <a:t> </a:t>
            </a:r>
            <a:r>
              <a:rPr lang="en-US" altLang="zh-CN" dirty="0">
                <a:solidFill>
                  <a:schemeClr val="accent3"/>
                </a:solidFill>
                <a:ea typeface="ＭＳ Ｐゴシック" charset="-128"/>
              </a:rPr>
              <a:t>model</a:t>
            </a:r>
            <a:r>
              <a:rPr lang="zh-CN" altLang="en-US" dirty="0">
                <a:solidFill>
                  <a:schemeClr val="accent3"/>
                </a:solidFill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for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an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object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ea typeface="ＭＳ Ｐゴシック" charset="-128"/>
              </a:rPr>
              <a:t>category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4A862D-BF40-4ECB-8E18-FD2D544B3065}" type="slidenum">
              <a:rPr lang="en-US" altLang="en-US" smtClean="0">
                <a:solidFill>
                  <a:schemeClr val="bg1"/>
                </a:solidFill>
              </a:rPr>
              <a:pPr/>
              <a:t>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5601" name="Right Arrow 25600"/>
          <p:cNvSpPr/>
          <p:nvPr/>
        </p:nvSpPr>
        <p:spPr>
          <a:xfrm>
            <a:off x="4518862" y="3210863"/>
            <a:ext cx="286608" cy="458877"/>
          </a:xfrm>
          <a:prstGeom prst="rightArrow">
            <a:avLst/>
          </a:prstGeom>
          <a:solidFill>
            <a:srgbClr val="9DDEFF"/>
          </a:solidFill>
          <a:ln w="34925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20551" b="6443"/>
          <a:stretch/>
        </p:blipFill>
        <p:spPr>
          <a:xfrm>
            <a:off x="736668" y="2131048"/>
            <a:ext cx="3392412" cy="25625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78296" y="468306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bg1"/>
                </a:solidFill>
                <a:ea typeface="ＭＳ Ｐゴシック" charset="-128"/>
              </a:rPr>
              <a:t>Object</a:t>
            </a:r>
            <a:r>
              <a:rPr lang="zh-CN" altLang="en-US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ＭＳ Ｐゴシック" charset="-128"/>
              </a:rPr>
              <a:t>category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94920" y="2394997"/>
            <a:ext cx="2626040" cy="2657400"/>
            <a:chOff x="5094920" y="2394997"/>
            <a:chExt cx="2626040" cy="2657400"/>
          </a:xfrm>
        </p:grpSpPr>
        <p:grpSp>
          <p:nvGrpSpPr>
            <p:cNvPr id="21" name="Group 20"/>
            <p:cNvGrpSpPr/>
            <p:nvPr/>
          </p:nvGrpSpPr>
          <p:grpSpPr>
            <a:xfrm>
              <a:off x="5407987" y="2394997"/>
              <a:ext cx="2290425" cy="2154554"/>
              <a:chOff x="5412218" y="2586697"/>
              <a:chExt cx="2290425" cy="2154554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5789627" y="3021231"/>
                <a:ext cx="1532050" cy="1532050"/>
              </a:xfrm>
              <a:custGeom>
                <a:avLst/>
                <a:gdLst>
                  <a:gd name="connsiteX0" fmla="*/ 2349057 w 4698116"/>
                  <a:gd name="connsiteY0" fmla="*/ 430004 h 4698116"/>
                  <a:gd name="connsiteX1" fmla="*/ 430004 w 4698116"/>
                  <a:gd name="connsiteY1" fmla="*/ 2349057 h 4698116"/>
                  <a:gd name="connsiteX2" fmla="*/ 2349057 w 4698116"/>
                  <a:gd name="connsiteY2" fmla="*/ 4268110 h 4698116"/>
                  <a:gd name="connsiteX3" fmla="*/ 4268110 w 4698116"/>
                  <a:gd name="connsiteY3" fmla="*/ 2349057 h 4698116"/>
                  <a:gd name="connsiteX4" fmla="*/ 2349057 w 4698116"/>
                  <a:gd name="connsiteY4" fmla="*/ 430004 h 4698116"/>
                  <a:gd name="connsiteX5" fmla="*/ 2349058 w 4698116"/>
                  <a:gd name="connsiteY5" fmla="*/ 0 h 4698116"/>
                  <a:gd name="connsiteX6" fmla="*/ 4698116 w 4698116"/>
                  <a:gd name="connsiteY6" fmla="*/ 2349058 h 4698116"/>
                  <a:gd name="connsiteX7" fmla="*/ 2349058 w 4698116"/>
                  <a:gd name="connsiteY7" fmla="*/ 4698116 h 4698116"/>
                  <a:gd name="connsiteX8" fmla="*/ 0 w 4698116"/>
                  <a:gd name="connsiteY8" fmla="*/ 2349058 h 4698116"/>
                  <a:gd name="connsiteX9" fmla="*/ 2349058 w 4698116"/>
                  <a:gd name="connsiteY9" fmla="*/ 0 h 469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116" h="4698116">
                    <a:moveTo>
                      <a:pt x="2349057" y="430004"/>
                    </a:moveTo>
                    <a:cubicBezTo>
                      <a:pt x="1289193" y="430004"/>
                      <a:pt x="430004" y="1289193"/>
                      <a:pt x="430004" y="2349057"/>
                    </a:cubicBezTo>
                    <a:cubicBezTo>
                      <a:pt x="430004" y="3408921"/>
                      <a:pt x="1289193" y="4268110"/>
                      <a:pt x="2349057" y="4268110"/>
                    </a:cubicBezTo>
                    <a:cubicBezTo>
                      <a:pt x="3408921" y="4268110"/>
                      <a:pt x="4268110" y="3408921"/>
                      <a:pt x="4268110" y="2349057"/>
                    </a:cubicBezTo>
                    <a:cubicBezTo>
                      <a:pt x="4268110" y="1289193"/>
                      <a:pt x="3408921" y="430004"/>
                      <a:pt x="2349057" y="430004"/>
                    </a:cubicBezTo>
                    <a:close/>
                    <a:moveTo>
                      <a:pt x="2349058" y="0"/>
                    </a:moveTo>
                    <a:cubicBezTo>
                      <a:pt x="3646407" y="0"/>
                      <a:pt x="4698116" y="1051709"/>
                      <a:pt x="4698116" y="2349058"/>
                    </a:cubicBezTo>
                    <a:cubicBezTo>
                      <a:pt x="4698116" y="3646407"/>
                      <a:pt x="3646407" y="4698116"/>
                      <a:pt x="2349058" y="4698116"/>
                    </a:cubicBezTo>
                    <a:cubicBezTo>
                      <a:pt x="1051709" y="4698116"/>
                      <a:pt x="0" y="3646407"/>
                      <a:pt x="0" y="2349058"/>
                    </a:cubicBezTo>
                    <a:cubicBezTo>
                      <a:pt x="0" y="1051709"/>
                      <a:pt x="1051709" y="0"/>
                      <a:pt x="2349058" y="0"/>
                    </a:cubicBezTo>
                    <a:close/>
                  </a:path>
                </a:pathLst>
              </a:custGeom>
              <a:solidFill>
                <a:srgbClr val="57B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椭圆 2"/>
              <p:cNvSpPr/>
              <p:nvPr/>
            </p:nvSpPr>
            <p:spPr>
              <a:xfrm>
                <a:off x="6062146" y="2586697"/>
                <a:ext cx="972569" cy="972504"/>
              </a:xfrm>
              <a:prstGeom prst="ellipse">
                <a:avLst/>
              </a:prstGeom>
              <a:solidFill>
                <a:srgbClr val="9E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椭圆 41"/>
              <p:cNvSpPr/>
              <p:nvPr/>
            </p:nvSpPr>
            <p:spPr>
              <a:xfrm>
                <a:off x="5412218" y="3766885"/>
                <a:ext cx="974366" cy="974366"/>
              </a:xfrm>
              <a:prstGeom prst="ellipse">
                <a:avLst/>
              </a:prstGeom>
              <a:solidFill>
                <a:srgbClr val="9D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椭圆 47"/>
              <p:cNvSpPr/>
              <p:nvPr/>
            </p:nvSpPr>
            <p:spPr>
              <a:xfrm>
                <a:off x="6728277" y="3766885"/>
                <a:ext cx="974366" cy="974366"/>
              </a:xfrm>
              <a:prstGeom prst="ellipse">
                <a:avLst/>
              </a:prstGeom>
              <a:solidFill>
                <a:srgbClr val="9D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5094920" y="4683065"/>
              <a:ext cx="26260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eaLnBrk="1" hangingPunct="1"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a typeface="ＭＳ Ｐゴシック" charset="-128"/>
                </a:rPr>
                <a:t>Functionality</a:t>
              </a:r>
              <a:r>
                <a:rPr lang="zh-CN" altLang="en-US" dirty="0" smtClean="0">
                  <a:solidFill>
                    <a:schemeClr val="bg1"/>
                  </a:solidFill>
                  <a:ea typeface="ＭＳ Ｐゴシック" charset="-128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ea typeface="ＭＳ Ｐゴシック" charset="-128"/>
                </a:rPr>
                <a:t>model</a:t>
              </a:r>
              <a:endParaRPr lang="en-US" altLang="zh-CN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7407E-6 L -0.51232 -4.0740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 animBg="1"/>
      <p:bldP spid="25601" grpId="1" animBg="1"/>
      <p:bldP spid="4" grpId="0"/>
      <p:bldP spid="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entirely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geometry</a:t>
            </a:r>
          </a:p>
          <a:p>
            <a:pPr lvl="1"/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aspects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9167"/>
          <a:stretch/>
        </p:blipFill>
        <p:spPr>
          <a:xfrm>
            <a:off x="869205" y="2313873"/>
            <a:ext cx="1652206" cy="198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r="38055"/>
          <a:stretch/>
        </p:blipFill>
        <p:spPr>
          <a:xfrm>
            <a:off x="2933416" y="2313873"/>
            <a:ext cx="2797736" cy="198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806"/>
          <a:stretch/>
        </p:blipFill>
        <p:spPr>
          <a:xfrm>
            <a:off x="5817090" y="2313873"/>
            <a:ext cx="2632516" cy="1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entirely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</a:p>
          <a:p>
            <a:pPr lvl="1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  <a:endParaRPr lang="en-US" dirty="0"/>
          </a:p>
          <a:p>
            <a:r>
              <a:rPr lang="en-US" altLang="zh-CN" dirty="0" smtClean="0"/>
              <a:t>S</a:t>
            </a:r>
            <a:r>
              <a:rPr lang="en-US" dirty="0" smtClean="0"/>
              <a:t>tatic </a:t>
            </a:r>
            <a:r>
              <a:rPr lang="en-US" dirty="0"/>
              <a:t>configurations of object </a:t>
            </a:r>
            <a:r>
              <a:rPr lang="en-US" dirty="0" smtClean="0"/>
              <a:t>interactions</a:t>
            </a:r>
          </a:p>
          <a:p>
            <a:pPr lvl="1"/>
            <a:r>
              <a:rPr lang="en-US" altLang="zh-CN" dirty="0" smtClean="0"/>
              <a:t>D</a:t>
            </a:r>
            <a:r>
              <a:rPr lang="en-US" dirty="0" smtClean="0"/>
              <a:t>ynamic interactions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64" y="3076274"/>
            <a:ext cx="1965626" cy="1965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3" y="3076274"/>
            <a:ext cx="1965626" cy="1965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45" y="3076274"/>
            <a:ext cx="1965626" cy="19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281" y="241864"/>
            <a:ext cx="295465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5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902" y="4423094"/>
            <a:ext cx="49720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50" b="1" dirty="0">
                <a:solidFill>
                  <a:schemeClr val="bg1"/>
                </a:solidFill>
                <a:latin typeface="+mn-lt"/>
              </a:rPr>
              <a:t>ACKNOWLEDGMENTS</a:t>
            </a:r>
          </a:p>
          <a:p>
            <a:r>
              <a:rPr lang="en-US" sz="1650" dirty="0">
                <a:solidFill>
                  <a:schemeClr val="bg1"/>
                </a:solidFill>
                <a:latin typeface="+mn-lt"/>
              </a:rPr>
              <a:t>Anonymous reviewers &amp; funding from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23" y="4440338"/>
            <a:ext cx="1287212" cy="542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31411" y="4558179"/>
            <a:ext cx="379014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75"/>
              </a:lnSpc>
            </a:pPr>
            <a:r>
              <a:rPr lang="en-US" b="1" i="1" dirty="0" smtClean="0">
                <a:solidFill>
                  <a:srgbClr val="777777"/>
                </a:solidFill>
              </a:rPr>
              <a:t>NSFC</a:t>
            </a:r>
            <a:r>
              <a:rPr lang="en-US" b="1" i="1" dirty="0">
                <a:solidFill>
                  <a:srgbClr val="777777"/>
                </a:solidFill>
              </a:rPr>
              <a:t>, 973 </a:t>
            </a:r>
            <a:r>
              <a:rPr lang="en-US" b="1" i="1" dirty="0" smtClean="0">
                <a:solidFill>
                  <a:srgbClr val="777777"/>
                </a:solidFill>
              </a:rPr>
              <a:t>Program, ISF-NSFC</a:t>
            </a:r>
            <a:endParaRPr lang="en-US" b="1" i="1" dirty="0">
              <a:solidFill>
                <a:srgbClr val="77777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01" y="1610146"/>
            <a:ext cx="2660008" cy="2660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06" y="1610146"/>
            <a:ext cx="2660008" cy="2660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2" y="1939563"/>
            <a:ext cx="2330591" cy="23305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05790" y="1197469"/>
            <a:ext cx="61324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Source </a:t>
            </a:r>
            <a:r>
              <a:rPr lang="en-US" altLang="zh-CN" sz="2800" dirty="0" smtClean="0">
                <a:solidFill>
                  <a:schemeClr val="bg1"/>
                </a:solidFill>
              </a:rPr>
              <a:t>code </a:t>
            </a:r>
            <a:r>
              <a:rPr lang="en-US" altLang="zh-CN" sz="2800" dirty="0">
                <a:solidFill>
                  <a:schemeClr val="bg1"/>
                </a:solidFill>
              </a:rPr>
              <a:t>&amp; data </a:t>
            </a:r>
            <a:r>
              <a:rPr lang="en-US" altLang="zh-CN" sz="2800" dirty="0" smtClean="0">
                <a:solidFill>
                  <a:schemeClr val="bg1"/>
                </a:solidFill>
              </a:rPr>
              <a:t>are </a:t>
            </a:r>
            <a:r>
              <a:rPr lang="en-US" altLang="zh-CN" sz="2800" dirty="0">
                <a:solidFill>
                  <a:schemeClr val="bg1"/>
                </a:solidFill>
              </a:rPr>
              <a:t>available at</a:t>
            </a: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hlinkClick r:id="rId7"/>
              </a:rPr>
              <a:t>http://vcc.szu.edu.cn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 smtClean="0"/>
              <a:t>Appendix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300987-9929-4DAF-A46B-6648AC787EBD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05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anking </a:t>
            </a:r>
            <a:r>
              <a:rPr lang="en-US" dirty="0"/>
              <a:t>consistency (RC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preservation of a ranking of shapes ordered by their </a:t>
            </a:r>
            <a:r>
              <a:rPr lang="en-US" dirty="0" smtClean="0"/>
              <a:t>functionality scores (inside &gt; outside)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66456" y="3031490"/>
                <a:ext cx="5916235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RC</m:t>
                      </m:r>
                      <m:d>
                        <m:dPr>
                          <m:ctrlPr>
                            <a:rPr lang="is-I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s-I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#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𝑐𝑜𝑟𝑟𝑒𝑐𝑡𝑙𝑦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𝑜𝑟𝑑𝑒𝑟𝑒𝑑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𝑝𝑎𝑖𝑟𝑠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#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𝑑𝑖𝑟𝑒𝑠𝑒𝑑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𝑜𝑟𝑑𝑒𝑟𝑒𝑑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𝑝𝑎𝑖𝑟𝑠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56" y="3031490"/>
                <a:ext cx="5916235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76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anking </a:t>
            </a:r>
            <a:r>
              <a:rPr lang="en-US" dirty="0"/>
              <a:t>consistency (RC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preservation of a ranking of shapes ordered by their </a:t>
            </a:r>
            <a:r>
              <a:rPr lang="en-US" dirty="0" smtClean="0"/>
              <a:t>functionality scores (inside &gt; outside)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5" y="2720007"/>
            <a:ext cx="4239685" cy="19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02" y="2716407"/>
            <a:ext cx="4247395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2" y="2720007"/>
            <a:ext cx="4239686" cy="1980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4999" y="2716407"/>
            <a:ext cx="4136400" cy="198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PR-curve</a:t>
            </a:r>
          </a:p>
          <a:p>
            <a:pPr lvl="1"/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LFD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5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ＭＳ Ｐゴシック" charset="-128"/>
              </a:rPr>
              <a:t>A</a:t>
            </a:r>
            <a:r>
              <a:rPr lang="zh-CN" altLang="en-US" dirty="0" smtClean="0"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ea typeface="ＭＳ Ｐゴシック" charset="-128"/>
              </a:rPr>
              <a:t>functionality</a:t>
            </a:r>
            <a:r>
              <a:rPr lang="zh-CN" altLang="en-US" dirty="0" smtClean="0">
                <a:solidFill>
                  <a:schemeClr val="accent3"/>
                </a:solidFill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ea typeface="ＭＳ Ｐゴシック" charset="-128"/>
              </a:rPr>
              <a:t>model</a:t>
            </a:r>
            <a:r>
              <a:rPr lang="zh-CN" altLang="en-US" dirty="0" smtClean="0">
                <a:solidFill>
                  <a:schemeClr val="accent3"/>
                </a:solidFill>
                <a:ea typeface="ＭＳ Ｐゴシック" charset="-128"/>
              </a:rPr>
              <a:t> </a:t>
            </a:r>
            <a:r>
              <a:rPr lang="en-US" altLang="zh-CN" dirty="0" smtClean="0">
                <a:ea typeface="ＭＳ Ｐゴシック" charset="-128"/>
              </a:rPr>
              <a:t>for</a:t>
            </a:r>
            <a:r>
              <a:rPr lang="zh-CN" altLang="en-US" dirty="0" smtClean="0">
                <a:ea typeface="ＭＳ Ｐゴシック" charset="-128"/>
              </a:rPr>
              <a:t> </a:t>
            </a:r>
            <a:r>
              <a:rPr lang="en-US" altLang="zh-CN" dirty="0" smtClean="0">
                <a:ea typeface="ＭＳ Ｐゴシック" charset="-128"/>
              </a:rPr>
              <a:t>an</a:t>
            </a:r>
            <a:r>
              <a:rPr lang="zh-CN" altLang="en-US" dirty="0" smtClean="0">
                <a:ea typeface="ＭＳ Ｐゴシック" charset="-128"/>
              </a:rPr>
              <a:t> </a:t>
            </a:r>
            <a:r>
              <a:rPr lang="en-US" altLang="zh-CN" dirty="0" smtClean="0">
                <a:ea typeface="ＭＳ Ｐゴシック" charset="-128"/>
              </a:rPr>
              <a:t>object</a:t>
            </a:r>
            <a:r>
              <a:rPr lang="zh-CN" altLang="en-US" dirty="0" smtClean="0"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ea typeface="ＭＳ Ｐゴシック" charset="-128"/>
              </a:rPr>
              <a:t>category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4A862D-BF40-4ECB-8E18-FD2D544B3065}" type="slidenum">
              <a:rPr lang="en-US" altLang="en-US" smtClean="0">
                <a:solidFill>
                  <a:schemeClr val="bg1"/>
                </a:solidFill>
              </a:rPr>
              <a:pPr/>
              <a:t>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8956" y="2394000"/>
            <a:ext cx="2626040" cy="2657400"/>
            <a:chOff x="5094920" y="2394997"/>
            <a:chExt cx="2626040" cy="2657400"/>
          </a:xfrm>
        </p:grpSpPr>
        <p:grpSp>
          <p:nvGrpSpPr>
            <p:cNvPr id="23" name="Group 22"/>
            <p:cNvGrpSpPr/>
            <p:nvPr/>
          </p:nvGrpSpPr>
          <p:grpSpPr>
            <a:xfrm>
              <a:off x="5407987" y="2394997"/>
              <a:ext cx="2290425" cy="2154554"/>
              <a:chOff x="5412218" y="2586697"/>
              <a:chExt cx="2290425" cy="2154554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5789627" y="3021231"/>
                <a:ext cx="1532050" cy="1532050"/>
              </a:xfrm>
              <a:custGeom>
                <a:avLst/>
                <a:gdLst>
                  <a:gd name="connsiteX0" fmla="*/ 2349057 w 4698116"/>
                  <a:gd name="connsiteY0" fmla="*/ 430004 h 4698116"/>
                  <a:gd name="connsiteX1" fmla="*/ 430004 w 4698116"/>
                  <a:gd name="connsiteY1" fmla="*/ 2349057 h 4698116"/>
                  <a:gd name="connsiteX2" fmla="*/ 2349057 w 4698116"/>
                  <a:gd name="connsiteY2" fmla="*/ 4268110 h 4698116"/>
                  <a:gd name="connsiteX3" fmla="*/ 4268110 w 4698116"/>
                  <a:gd name="connsiteY3" fmla="*/ 2349057 h 4698116"/>
                  <a:gd name="connsiteX4" fmla="*/ 2349057 w 4698116"/>
                  <a:gd name="connsiteY4" fmla="*/ 430004 h 4698116"/>
                  <a:gd name="connsiteX5" fmla="*/ 2349058 w 4698116"/>
                  <a:gd name="connsiteY5" fmla="*/ 0 h 4698116"/>
                  <a:gd name="connsiteX6" fmla="*/ 4698116 w 4698116"/>
                  <a:gd name="connsiteY6" fmla="*/ 2349058 h 4698116"/>
                  <a:gd name="connsiteX7" fmla="*/ 2349058 w 4698116"/>
                  <a:gd name="connsiteY7" fmla="*/ 4698116 h 4698116"/>
                  <a:gd name="connsiteX8" fmla="*/ 0 w 4698116"/>
                  <a:gd name="connsiteY8" fmla="*/ 2349058 h 4698116"/>
                  <a:gd name="connsiteX9" fmla="*/ 2349058 w 4698116"/>
                  <a:gd name="connsiteY9" fmla="*/ 0 h 469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116" h="4698116">
                    <a:moveTo>
                      <a:pt x="2349057" y="430004"/>
                    </a:moveTo>
                    <a:cubicBezTo>
                      <a:pt x="1289193" y="430004"/>
                      <a:pt x="430004" y="1289193"/>
                      <a:pt x="430004" y="2349057"/>
                    </a:cubicBezTo>
                    <a:cubicBezTo>
                      <a:pt x="430004" y="3408921"/>
                      <a:pt x="1289193" y="4268110"/>
                      <a:pt x="2349057" y="4268110"/>
                    </a:cubicBezTo>
                    <a:cubicBezTo>
                      <a:pt x="3408921" y="4268110"/>
                      <a:pt x="4268110" y="3408921"/>
                      <a:pt x="4268110" y="2349057"/>
                    </a:cubicBezTo>
                    <a:cubicBezTo>
                      <a:pt x="4268110" y="1289193"/>
                      <a:pt x="3408921" y="430004"/>
                      <a:pt x="2349057" y="430004"/>
                    </a:cubicBezTo>
                    <a:close/>
                    <a:moveTo>
                      <a:pt x="2349058" y="0"/>
                    </a:moveTo>
                    <a:cubicBezTo>
                      <a:pt x="3646407" y="0"/>
                      <a:pt x="4698116" y="1051709"/>
                      <a:pt x="4698116" y="2349058"/>
                    </a:cubicBezTo>
                    <a:cubicBezTo>
                      <a:pt x="4698116" y="3646407"/>
                      <a:pt x="3646407" y="4698116"/>
                      <a:pt x="2349058" y="4698116"/>
                    </a:cubicBezTo>
                    <a:cubicBezTo>
                      <a:pt x="1051709" y="4698116"/>
                      <a:pt x="0" y="3646407"/>
                      <a:pt x="0" y="2349058"/>
                    </a:cubicBezTo>
                    <a:cubicBezTo>
                      <a:pt x="0" y="1051709"/>
                      <a:pt x="1051709" y="0"/>
                      <a:pt x="2349058" y="0"/>
                    </a:cubicBezTo>
                    <a:close/>
                  </a:path>
                </a:pathLst>
              </a:custGeom>
              <a:solidFill>
                <a:srgbClr val="57B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椭圆 2"/>
              <p:cNvSpPr/>
              <p:nvPr/>
            </p:nvSpPr>
            <p:spPr>
              <a:xfrm>
                <a:off x="6062146" y="2586697"/>
                <a:ext cx="972569" cy="972504"/>
              </a:xfrm>
              <a:prstGeom prst="ellipse">
                <a:avLst/>
              </a:prstGeom>
              <a:solidFill>
                <a:srgbClr val="9E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椭圆 41"/>
              <p:cNvSpPr/>
              <p:nvPr/>
            </p:nvSpPr>
            <p:spPr>
              <a:xfrm>
                <a:off x="5412218" y="3766885"/>
                <a:ext cx="974366" cy="974366"/>
              </a:xfrm>
              <a:prstGeom prst="ellipse">
                <a:avLst/>
              </a:prstGeom>
              <a:solidFill>
                <a:srgbClr val="9D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椭圆 47"/>
              <p:cNvSpPr/>
              <p:nvPr/>
            </p:nvSpPr>
            <p:spPr>
              <a:xfrm>
                <a:off x="6728277" y="3766885"/>
                <a:ext cx="974366" cy="974366"/>
              </a:xfrm>
              <a:prstGeom prst="ellipse">
                <a:avLst/>
              </a:prstGeom>
              <a:solidFill>
                <a:srgbClr val="9DDEFF"/>
              </a:solidFill>
              <a:ln w="76200">
                <a:solidFill>
                  <a:srgbClr val="57B6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5094920" y="4683065"/>
              <a:ext cx="26260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eaLnBrk="1" hangingPunct="1"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a typeface="ＭＳ Ｐゴシック" charset="-128"/>
                </a:rPr>
                <a:t>Functionality</a:t>
              </a:r>
              <a:r>
                <a:rPr lang="zh-CN" altLang="en-US" dirty="0" smtClean="0">
                  <a:solidFill>
                    <a:schemeClr val="bg1"/>
                  </a:solidFill>
                  <a:ea typeface="ＭＳ Ｐゴシック" charset="-128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ea typeface="ＭＳ Ｐゴシック" charset="-128"/>
                </a:rPr>
                <a:t>model</a:t>
              </a:r>
              <a:endParaRPr lang="en-US" altLang="zh-CN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3735098" y="3210863"/>
            <a:ext cx="286608" cy="458877"/>
          </a:xfrm>
          <a:prstGeom prst="rightArrow">
            <a:avLst/>
          </a:prstGeom>
          <a:solidFill>
            <a:srgbClr val="9DDEFF"/>
          </a:solidFill>
          <a:ln w="34925">
            <a:solidFill>
              <a:srgbClr val="57B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56" y="2678091"/>
            <a:ext cx="1383280" cy="1383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66" y="2678091"/>
            <a:ext cx="1383280" cy="138328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852555" y="4050961"/>
            <a:ext cx="3109811" cy="348963"/>
            <a:chOff x="6393938" y="2898178"/>
            <a:chExt cx="4146414" cy="547024"/>
          </a:xfrm>
        </p:grpSpPr>
        <p:sp>
          <p:nvSpPr>
            <p:cNvPr id="35" name="TextBox 34"/>
            <p:cNvSpPr txBox="1"/>
            <p:nvPr/>
          </p:nvSpPr>
          <p:spPr>
            <a:xfrm>
              <a:off x="6393938" y="2914495"/>
              <a:ext cx="1824775" cy="53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Score = 0.96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25839" y="2898178"/>
              <a:ext cx="1814513" cy="530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Score = 0.72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4689166" y="46820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bg1"/>
                </a:solidFill>
                <a:ea typeface="ＭＳ Ｐゴシック" charset="-128"/>
              </a:rPr>
              <a:t>Functionality</a:t>
            </a:r>
            <a:r>
              <a:rPr lang="zh-CN" altLang="en-US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ＭＳ Ｐゴシック" charset="-128"/>
              </a:rPr>
              <a:t>prediction</a:t>
            </a:r>
            <a:endParaRPr lang="en-US" altLang="zh-CN" dirty="0">
              <a:solidFill>
                <a:schemeClr val="bg1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529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t="11624" r="9615" b="13845"/>
          <a:stretch/>
        </p:blipFill>
        <p:spPr>
          <a:xfrm>
            <a:off x="1116624" y="1746279"/>
            <a:ext cx="6417265" cy="3175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Interaction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functionality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333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11624" r="9616" b="13846"/>
          <a:stretch/>
        </p:blipFill>
        <p:spPr>
          <a:xfrm>
            <a:off x="1116624" y="1746279"/>
            <a:ext cx="6417265" cy="3175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1039" y="464116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Scene context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3" y="1676016"/>
            <a:ext cx="6108685" cy="3436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4" y="1676151"/>
            <a:ext cx="6108438" cy="3436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326315" cy="3394075"/>
              </a:xfrm>
            </p:spPr>
            <p:txBody>
              <a:bodyPr/>
              <a:lstStyle/>
              <a:p>
                <a:r>
                  <a:rPr lang="en-US" altLang="zh-CN" dirty="0" smtClean="0"/>
                  <a:t>Co-analysis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interactions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common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properties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326315" cy="3394075"/>
              </a:xfrm>
              <a:blipFill rotWithShape="0">
                <a:blip r:embed="rId5"/>
                <a:stretch>
                  <a:fillRect l="-1318" t="-1975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27914-983B-481D-BD35-6ED4A85D0EC5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7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US" dirty="0"/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ＭＳ Ｐゴシック" panose="020B0600070205080204" pitchFamily="34" charset="-128"/>
              </a:rPr>
              <a:t>Co-analysis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of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shape</a:t>
            </a:r>
            <a:r>
              <a:rPr lang="zh-CN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zh-CN" dirty="0" smtClean="0">
                <a:ea typeface="ＭＳ Ｐゴシック" panose="020B0600070205080204" pitchFamily="34" charset="-128"/>
              </a:rPr>
              <a:t>collections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ACFFC7-869A-4ED6-86B4-64DF421D0DD5}" type="slidenum">
              <a:rPr lang="en-US" altLang="en-US" smtClean="0">
                <a:solidFill>
                  <a:schemeClr val="bg1"/>
                </a:solidFill>
              </a:rPr>
              <a:pPr/>
              <a:t>9</a:t>
            </a:fld>
            <a:endParaRPr lang="en-US" altLang="en-US" dirty="0" smtClean="0">
              <a:solidFill>
                <a:schemeClr val="bg1"/>
              </a:solidFill>
            </a:endParaRPr>
          </a:p>
        </p:txBody>
      </p:sp>
      <p:pic>
        <p:nvPicPr>
          <p:cNvPr id="2970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71" y="1955006"/>
            <a:ext cx="3638550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420583" y="4594225"/>
            <a:ext cx="188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[Fish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2014]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58" y="2088652"/>
            <a:ext cx="4381295" cy="22234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8133" y="4594781"/>
            <a:ext cx="21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Yumer</a:t>
            </a:r>
            <a:r>
              <a:rPr lang="en-US" dirty="0">
                <a:solidFill>
                  <a:schemeClr val="bg1"/>
                </a:solidFill>
              </a:rPr>
              <a:t> et al. 2015]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5" grpId="0"/>
    </p:bldLst>
  </p:timing>
</p:sld>
</file>

<file path=ppt/theme/theme1.xml><?xml version="1.0" encoding="utf-8"?>
<a:theme xmlns:a="http://schemas.openxmlformats.org/drawingml/2006/main" name="S2016">
  <a:themeElements>
    <a:clrScheme name="S2016">
      <a:dk1>
        <a:srgbClr val="38144C"/>
      </a:dk1>
      <a:lt1>
        <a:srgbClr val="FFFFFF"/>
      </a:lt1>
      <a:dk2>
        <a:srgbClr val="38144C"/>
      </a:dk2>
      <a:lt2>
        <a:srgbClr val="FFFFFF"/>
      </a:lt2>
      <a:accent1>
        <a:srgbClr val="715896"/>
      </a:accent1>
      <a:accent2>
        <a:srgbClr val="FFF32A"/>
      </a:accent2>
      <a:accent3>
        <a:srgbClr val="F00F64"/>
      </a:accent3>
      <a:accent4>
        <a:srgbClr val="F46D54"/>
      </a:accent4>
      <a:accent5>
        <a:srgbClr val="8C8B8B"/>
      </a:accent5>
      <a:accent6>
        <a:srgbClr val="7F3888"/>
      </a:accent6>
      <a:hlink>
        <a:srgbClr val="F00F64"/>
      </a:hlink>
      <a:folHlink>
        <a:srgbClr val="F05B8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2872</Words>
  <Application>Microsoft Office PowerPoint</Application>
  <PresentationFormat>On-screen Show (16:9)</PresentationFormat>
  <Paragraphs>526</Paragraphs>
  <Slides>56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AppleSymbols</vt:lpstr>
      <vt:lpstr>ＭＳ Ｐゴシック</vt:lpstr>
      <vt:lpstr>DengXian</vt:lpstr>
      <vt:lpstr>黑体</vt:lpstr>
      <vt:lpstr>Arial</vt:lpstr>
      <vt:lpstr>Calibri</vt:lpstr>
      <vt:lpstr>Cambria Math</vt:lpstr>
      <vt:lpstr>Courier New</vt:lpstr>
      <vt:lpstr>Minion Pro</vt:lpstr>
      <vt:lpstr>S2016</vt:lpstr>
      <vt:lpstr>PowerPoint Presentation</vt:lpstr>
      <vt:lpstr>PowerPoint Presentation</vt:lpstr>
      <vt:lpstr>Motivation</vt:lpstr>
      <vt:lpstr>Motivation</vt:lpstr>
      <vt:lpstr>Goal</vt:lpstr>
      <vt:lpstr>Goal</vt:lpstr>
      <vt:lpstr>Key observation</vt:lpstr>
      <vt:lpstr>Key observation</vt:lpstr>
      <vt:lpstr>Previous works</vt:lpstr>
      <vt:lpstr>Previous works</vt:lpstr>
      <vt:lpstr>Previous works</vt:lpstr>
      <vt:lpstr>Previous works</vt:lpstr>
      <vt:lpstr>Our contribution</vt:lpstr>
      <vt:lpstr>Functionality model</vt:lpstr>
      <vt:lpstr>Shape collection</vt:lpstr>
      <vt:lpstr>ICON</vt:lpstr>
      <vt:lpstr>ICON</vt:lpstr>
      <vt:lpstr>ICON</vt:lpstr>
      <vt:lpstr>Correspondence</vt:lpstr>
      <vt:lpstr>Functional patch</vt:lpstr>
      <vt:lpstr>Proto-patch </vt:lpstr>
      <vt:lpstr>Proto-patch </vt:lpstr>
      <vt:lpstr>Proto-patch </vt:lpstr>
      <vt:lpstr>Functionality model</vt:lpstr>
      <vt:lpstr>Prediction</vt:lpstr>
      <vt:lpstr>Prediction</vt:lpstr>
      <vt:lpstr>Prediction</vt:lpstr>
      <vt:lpstr>Prediction</vt:lpstr>
      <vt:lpstr>Prediction</vt:lpstr>
      <vt:lpstr>Prediction</vt:lpstr>
      <vt:lpstr>Property weight</vt:lpstr>
      <vt:lpstr>Property weight</vt:lpstr>
      <vt:lpstr>Property weight</vt:lpstr>
      <vt:lpstr>Property weight</vt:lpstr>
      <vt:lpstr>Learning</vt:lpstr>
      <vt:lpstr>Prediction</vt:lpstr>
      <vt:lpstr>Dataset</vt:lpstr>
      <vt:lpstr>Prediction</vt:lpstr>
      <vt:lpstr>Applications</vt:lpstr>
      <vt:lpstr>Object recognition</vt:lpstr>
      <vt:lpstr>Category correlation</vt:lpstr>
      <vt:lpstr>Functional similarity</vt:lpstr>
      <vt:lpstr>Functional similarity</vt:lpstr>
      <vt:lpstr>Multi-function</vt:lpstr>
      <vt:lpstr>Multi-function</vt:lpstr>
      <vt:lpstr>Function enhancement</vt:lpstr>
      <vt:lpstr>Functional hybrid</vt:lpstr>
      <vt:lpstr>Conclusion</vt:lpstr>
      <vt:lpstr>Conclusion</vt:lpstr>
      <vt:lpstr>Limitation &amp; future work</vt:lpstr>
      <vt:lpstr>Limitation &amp; future work</vt:lpstr>
      <vt:lpstr>PowerPoint Presentation</vt:lpstr>
      <vt:lpstr>Appendix</vt:lpstr>
      <vt:lpstr>Evaluation</vt:lpstr>
      <vt:lpstr>Evaluation</vt:lpstr>
      <vt:lpstr>Evaluation</vt:lpstr>
    </vt:vector>
  </TitlesOfParts>
  <Company>Q LTD San Francisco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Ruizhen Hu</cp:lastModifiedBy>
  <cp:revision>321</cp:revision>
  <dcterms:created xsi:type="dcterms:W3CDTF">2016-04-01T16:33:07Z</dcterms:created>
  <dcterms:modified xsi:type="dcterms:W3CDTF">2016-09-06T06:05:27Z</dcterms:modified>
</cp:coreProperties>
</file>